
<file path=[Content_Types].xml><?xml version="1.0" encoding="utf-8"?>
<Types xmlns="http://schemas.openxmlformats.org/package/2006/content-types">
  <Default Extension="png" ContentType="image/png"/>
  <Default Extension="m4a" ContentType="audio/mp4"/>
  <Default Extension="wma" ContentType="audio/x-ms-wma"/>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5" r:id="rId2"/>
    <p:sldId id="258" r:id="rId3"/>
    <p:sldId id="315" r:id="rId4"/>
    <p:sldId id="306" r:id="rId5"/>
    <p:sldId id="259" r:id="rId6"/>
    <p:sldId id="257" r:id="rId7"/>
    <p:sldId id="304" r:id="rId8"/>
    <p:sldId id="261" r:id="rId9"/>
    <p:sldId id="312" r:id="rId10"/>
    <p:sldId id="316" r:id="rId11"/>
    <p:sldId id="264" r:id="rId12"/>
    <p:sldId id="262" r:id="rId13"/>
    <p:sldId id="317" r:id="rId14"/>
    <p:sldId id="326" r:id="rId15"/>
    <p:sldId id="327" r:id="rId16"/>
    <p:sldId id="328" r:id="rId17"/>
    <p:sldId id="318" r:id="rId18"/>
    <p:sldId id="319" r:id="rId19"/>
    <p:sldId id="324" r:id="rId20"/>
    <p:sldId id="325" r:id="rId21"/>
    <p:sldId id="321" r:id="rId22"/>
    <p:sldId id="323" r:id="rId23"/>
    <p:sldId id="320" r:id="rId24"/>
    <p:sldId id="322" r:id="rId25"/>
    <p:sldId id="329" r:id="rId26"/>
    <p:sldId id="331" r:id="rId27"/>
    <p:sldId id="332" r:id="rId28"/>
    <p:sldId id="333" r:id="rId29"/>
    <p:sldId id="330" r:id="rId3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148" autoAdjust="0"/>
  </p:normalViewPr>
  <p:slideViewPr>
    <p:cSldViewPr>
      <p:cViewPr varScale="1">
        <p:scale>
          <a:sx n="97" d="100"/>
          <a:sy n="97" d="100"/>
        </p:scale>
        <p:origin x="797"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090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E14365-440B-45B3-B103-3D570571EB99}" type="slidenum">
              <a:rPr lang="en-US" altLang="en-US"/>
              <a:pPr>
                <a:defRPr/>
              </a:pPr>
              <a:t>‹#›</a:t>
            </a:fld>
            <a:endParaRPr lang="en-US" altLang="en-US"/>
          </a:p>
        </p:txBody>
      </p:sp>
    </p:spTree>
    <p:extLst>
      <p:ext uri="{BB962C8B-B14F-4D97-AF65-F5344CB8AC3E}">
        <p14:creationId xmlns:p14="http://schemas.microsoft.com/office/powerpoint/2010/main" val="433545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37C22C-69BC-419A-AB00-CA4D9C9A08BA}" type="slidenum">
              <a:rPr lang="en-US" altLang="en-US"/>
              <a:pPr>
                <a:defRPr/>
              </a:pPr>
              <a:t>‹#›</a:t>
            </a:fld>
            <a:endParaRPr lang="en-US" altLang="en-US"/>
          </a:p>
        </p:txBody>
      </p:sp>
    </p:spTree>
    <p:extLst>
      <p:ext uri="{BB962C8B-B14F-4D97-AF65-F5344CB8AC3E}">
        <p14:creationId xmlns:p14="http://schemas.microsoft.com/office/powerpoint/2010/main" val="2310652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81D3DD-A7E2-44BD-987A-440CAB22656D}" type="slidenum">
              <a:rPr lang="en-US" altLang="en-US"/>
              <a:pPr>
                <a:defRPr/>
              </a:pPr>
              <a:t>‹#›</a:t>
            </a:fld>
            <a:endParaRPr lang="en-US" altLang="en-US"/>
          </a:p>
        </p:txBody>
      </p:sp>
    </p:spTree>
    <p:extLst>
      <p:ext uri="{BB962C8B-B14F-4D97-AF65-F5344CB8AC3E}">
        <p14:creationId xmlns:p14="http://schemas.microsoft.com/office/powerpoint/2010/main" val="3673156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BFA313-E1A7-4564-835C-44B6D77DB342}" type="slidenum">
              <a:rPr lang="en-US" altLang="en-US"/>
              <a:pPr>
                <a:defRPr/>
              </a:pPr>
              <a:t>‹#›</a:t>
            </a:fld>
            <a:endParaRPr lang="en-US" altLang="en-US"/>
          </a:p>
        </p:txBody>
      </p:sp>
    </p:spTree>
    <p:extLst>
      <p:ext uri="{BB962C8B-B14F-4D97-AF65-F5344CB8AC3E}">
        <p14:creationId xmlns:p14="http://schemas.microsoft.com/office/powerpoint/2010/main" val="1507161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7C32F8-6AF0-4F0D-9E03-EC7011041E11}" type="slidenum">
              <a:rPr lang="en-US" altLang="en-US"/>
              <a:pPr>
                <a:defRPr/>
              </a:pPr>
              <a:t>‹#›</a:t>
            </a:fld>
            <a:endParaRPr lang="en-US" altLang="en-US"/>
          </a:p>
        </p:txBody>
      </p:sp>
    </p:spTree>
    <p:extLst>
      <p:ext uri="{BB962C8B-B14F-4D97-AF65-F5344CB8AC3E}">
        <p14:creationId xmlns:p14="http://schemas.microsoft.com/office/powerpoint/2010/main" val="3007142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0DD061-EAFD-487D-BA2A-9B432F07DBB0}" type="slidenum">
              <a:rPr lang="en-US" altLang="en-US"/>
              <a:pPr>
                <a:defRPr/>
              </a:pPr>
              <a:t>‹#›</a:t>
            </a:fld>
            <a:endParaRPr lang="en-US" altLang="en-US"/>
          </a:p>
        </p:txBody>
      </p:sp>
    </p:spTree>
    <p:extLst>
      <p:ext uri="{BB962C8B-B14F-4D97-AF65-F5344CB8AC3E}">
        <p14:creationId xmlns:p14="http://schemas.microsoft.com/office/powerpoint/2010/main" val="1116033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36F04C3-554D-4B0A-ACDF-CD6F1A9D0672}" type="slidenum">
              <a:rPr lang="en-US" altLang="en-US"/>
              <a:pPr>
                <a:defRPr/>
              </a:pPr>
              <a:t>‹#›</a:t>
            </a:fld>
            <a:endParaRPr lang="en-US" altLang="en-US"/>
          </a:p>
        </p:txBody>
      </p:sp>
    </p:spTree>
    <p:extLst>
      <p:ext uri="{BB962C8B-B14F-4D97-AF65-F5344CB8AC3E}">
        <p14:creationId xmlns:p14="http://schemas.microsoft.com/office/powerpoint/2010/main" val="2340249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77E486A-BED9-4DB4-813C-29E61B52F34F}" type="slidenum">
              <a:rPr lang="en-US" altLang="en-US"/>
              <a:pPr>
                <a:defRPr/>
              </a:pPr>
              <a:t>‹#›</a:t>
            </a:fld>
            <a:endParaRPr lang="en-US" altLang="en-US"/>
          </a:p>
        </p:txBody>
      </p:sp>
    </p:spTree>
    <p:extLst>
      <p:ext uri="{BB962C8B-B14F-4D97-AF65-F5344CB8AC3E}">
        <p14:creationId xmlns:p14="http://schemas.microsoft.com/office/powerpoint/2010/main" val="1557791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5F210B2-8F04-4FE0-8488-D2CBE54252C9}" type="slidenum">
              <a:rPr lang="en-US" altLang="en-US"/>
              <a:pPr>
                <a:defRPr/>
              </a:pPr>
              <a:t>‹#›</a:t>
            </a:fld>
            <a:endParaRPr lang="en-US" altLang="en-US"/>
          </a:p>
        </p:txBody>
      </p:sp>
    </p:spTree>
    <p:extLst>
      <p:ext uri="{BB962C8B-B14F-4D97-AF65-F5344CB8AC3E}">
        <p14:creationId xmlns:p14="http://schemas.microsoft.com/office/powerpoint/2010/main" val="25850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3E8BB7-28B4-4013-8615-C423D8841340}" type="slidenum">
              <a:rPr lang="en-US" altLang="en-US"/>
              <a:pPr>
                <a:defRPr/>
              </a:pPr>
              <a:t>‹#›</a:t>
            </a:fld>
            <a:endParaRPr lang="en-US" altLang="en-US"/>
          </a:p>
        </p:txBody>
      </p:sp>
    </p:spTree>
    <p:extLst>
      <p:ext uri="{BB962C8B-B14F-4D97-AF65-F5344CB8AC3E}">
        <p14:creationId xmlns:p14="http://schemas.microsoft.com/office/powerpoint/2010/main" val="2129176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391C98-E99C-4567-885B-7341F746B344}" type="slidenum">
              <a:rPr lang="en-US" altLang="en-US"/>
              <a:pPr>
                <a:defRPr/>
              </a:pPr>
              <a:t>‹#›</a:t>
            </a:fld>
            <a:endParaRPr lang="en-US" altLang="en-US"/>
          </a:p>
        </p:txBody>
      </p:sp>
    </p:spTree>
    <p:extLst>
      <p:ext uri="{BB962C8B-B14F-4D97-AF65-F5344CB8AC3E}">
        <p14:creationId xmlns:p14="http://schemas.microsoft.com/office/powerpoint/2010/main" val="2126719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6A8486"/>
            </a:gs>
            <a:gs pos="50000">
              <a:srgbClr val="9ABEC1"/>
            </a:gs>
            <a:gs pos="100000">
              <a:srgbClr val="B8E3E6"/>
            </a:gs>
          </a:gsLst>
          <a:lin ang="5400000"/>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7D24BF1-0DF1-4F14-BFD6-71810FB6E8D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wma"/><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19.emf"/><Relationship Id="rId4" Type="http://schemas.openxmlformats.org/officeDocument/2006/relationships/image" Target="../media/image18.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20.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3.emf"/><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24.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image" Target="../media/image26.emf"/><Relationship Id="rId4" Type="http://schemas.openxmlformats.org/officeDocument/2006/relationships/image" Target="../media/image25.emf"/></Relationships>
</file>

<file path=ppt/slides/_rels/slide16.xml.rels><?xml version="1.0" encoding="UTF-8" standalone="yes"?>
<Relationships xmlns="http://schemas.openxmlformats.org/package/2006/relationships"><Relationship Id="rId8" Type="http://schemas.openxmlformats.org/officeDocument/2006/relationships/image" Target="../media/image29.emf"/><Relationship Id="rId3" Type="http://schemas.microsoft.com/office/2007/relationships/media" Target="../media/media17.m4a"/><Relationship Id="rId7" Type="http://schemas.openxmlformats.org/officeDocument/2006/relationships/image" Target="../media/image28.emf"/><Relationship Id="rId2" Type="http://schemas.openxmlformats.org/officeDocument/2006/relationships/audio" Target="file:///C:\Users\Kate\Music\My%20Music\Sergei%20Novikov\jump%20for%20joy\11%20Track%2011.wma" TargetMode="External"/><Relationship Id="rId1" Type="http://schemas.microsoft.com/office/2007/relationships/media" Target="file:///C:\Users\Kate\Music\My%20Music\Sergei%20Novikov\jump%20for%20joy\11%20Track%2011.wma" TargetMode="External"/><Relationship Id="rId6" Type="http://schemas.openxmlformats.org/officeDocument/2006/relationships/image" Target="../media/image27.emf"/><Relationship Id="rId5" Type="http://schemas.openxmlformats.org/officeDocument/2006/relationships/slideLayout" Target="../slideLayouts/slideLayout7.xml"/><Relationship Id="rId10" Type="http://schemas.openxmlformats.org/officeDocument/2006/relationships/image" Target="../media/image1.png"/><Relationship Id="rId4" Type="http://schemas.openxmlformats.org/officeDocument/2006/relationships/audio" Target="../media/media17.m4a"/><Relationship Id="rId9" Type="http://schemas.openxmlformats.org/officeDocument/2006/relationships/image" Target="../media/image30.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image" Target="../media/image31.e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image" Target="../media/image35.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5" Type="http://schemas.openxmlformats.org/officeDocument/2006/relationships/image" Target="../media/image43.emf"/><Relationship Id="rId4" Type="http://schemas.openxmlformats.org/officeDocument/2006/relationships/image" Target="../media/image42.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image" Target="../media/image44.em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em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png"/><Relationship Id="rId5" Type="http://schemas.openxmlformats.org/officeDocument/2006/relationships/image" Target="../media/image49.emf"/><Relationship Id="rId4" Type="http://schemas.openxmlformats.org/officeDocument/2006/relationships/image" Target="../media/image48.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png"/><Relationship Id="rId5" Type="http://schemas.openxmlformats.org/officeDocument/2006/relationships/image" Target="../media/image51.emf"/><Relationship Id="rId4" Type="http://schemas.openxmlformats.org/officeDocument/2006/relationships/image" Target="../media/image50.em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png"/><Relationship Id="rId5" Type="http://schemas.openxmlformats.org/officeDocument/2006/relationships/image" Target="../media/image52.emf"/><Relationship Id="rId4" Type="http://schemas.openxmlformats.org/officeDocument/2006/relationships/image" Target="../media/image51.emf"/></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png"/><Relationship Id="rId5" Type="http://schemas.openxmlformats.org/officeDocument/2006/relationships/image" Target="../media/image53.emf"/><Relationship Id="rId4" Type="http://schemas.openxmlformats.org/officeDocument/2006/relationships/image" Target="../media/image51.em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png"/><Relationship Id="rId5" Type="http://schemas.openxmlformats.org/officeDocument/2006/relationships/image" Target="../media/image55.emf"/><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image" Target="../media/image7.emf"/><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p:cNvSpPr>
            <a:spLocks noGrp="1" noChangeArrowheads="1"/>
          </p:cNvSpPr>
          <p:nvPr>
            <p:ph type="body" idx="1"/>
          </p:nvPr>
        </p:nvSpPr>
        <p:spPr>
          <a:xfrm>
            <a:off x="762000" y="1295400"/>
            <a:ext cx="7772400" cy="5181600"/>
          </a:xfrm>
        </p:spPr>
        <p:txBody>
          <a:bodyPr/>
          <a:lstStyle/>
          <a:p>
            <a:pPr marL="0" indent="0" algn="ctr">
              <a:buFontTx/>
              <a:buNone/>
            </a:pPr>
            <a:r>
              <a:rPr lang="en-US" altLang="en-US" sz="4800" dirty="0" smtClean="0">
                <a:solidFill>
                  <a:srgbClr val="C00000"/>
                </a:solidFill>
                <a:latin typeface="CabernetJF" pitchFamily="50" charset="0"/>
              </a:rPr>
              <a:t>A Periodic Table</a:t>
            </a:r>
          </a:p>
          <a:p>
            <a:pPr marL="0" indent="0" algn="ctr">
              <a:buFontTx/>
              <a:buNone/>
            </a:pPr>
            <a:r>
              <a:rPr lang="en-US" altLang="en-US" sz="4800" i="1" dirty="0" smtClean="0">
                <a:solidFill>
                  <a:srgbClr val="C00000"/>
                </a:solidFill>
                <a:latin typeface="CabernetJF" pitchFamily="50" charset="0"/>
              </a:rPr>
              <a:t>of </a:t>
            </a:r>
            <a:r>
              <a:rPr lang="en-US" altLang="en-US" sz="4800" i="1" dirty="0" err="1" smtClean="0">
                <a:solidFill>
                  <a:srgbClr val="C00000"/>
                </a:solidFill>
                <a:latin typeface="CabernetJF" pitchFamily="50" charset="0"/>
              </a:rPr>
              <a:t>polyform</a:t>
            </a:r>
            <a:r>
              <a:rPr lang="en-US" altLang="en-US" sz="4800" i="1" dirty="0" smtClean="0">
                <a:solidFill>
                  <a:srgbClr val="C00000"/>
                </a:solidFill>
                <a:latin typeface="CabernetJF" pitchFamily="50" charset="0"/>
              </a:rPr>
              <a:t> puzzles</a:t>
            </a:r>
          </a:p>
          <a:p>
            <a:pPr marL="0" indent="0" algn="ctr">
              <a:buFontTx/>
              <a:buNone/>
            </a:pPr>
            <a:endParaRPr lang="en-US" altLang="en-US" sz="2800" b="1" dirty="0" smtClean="0"/>
          </a:p>
          <a:p>
            <a:pPr marL="0" indent="0" algn="ctr">
              <a:buFontTx/>
              <a:buNone/>
            </a:pPr>
            <a:endParaRPr lang="en-US" altLang="en-US" sz="2800" b="1" dirty="0" smtClean="0"/>
          </a:p>
          <a:p>
            <a:pPr marL="0" indent="0" algn="ctr">
              <a:buFontTx/>
              <a:buNone/>
            </a:pPr>
            <a:r>
              <a:rPr lang="en-US" altLang="en-US" sz="2800" b="1" dirty="0" smtClean="0"/>
              <a:t>Prepared by Kate Jones</a:t>
            </a:r>
          </a:p>
          <a:p>
            <a:pPr marL="0" indent="0" algn="ctr" eaLnBrk="1" hangingPunct="1">
              <a:spcBef>
                <a:spcPct val="0"/>
              </a:spcBef>
              <a:buFontTx/>
              <a:buNone/>
            </a:pPr>
            <a:r>
              <a:rPr lang="en-US" altLang="en-US" sz="2800" dirty="0" smtClean="0"/>
              <a:t>for G4G Celebration of Mind</a:t>
            </a:r>
          </a:p>
          <a:p>
            <a:pPr marL="0" indent="0" algn="ctr" eaLnBrk="1" hangingPunct="1">
              <a:spcBef>
                <a:spcPct val="0"/>
              </a:spcBef>
              <a:buFontTx/>
              <a:buNone/>
            </a:pPr>
            <a:r>
              <a:rPr lang="en-US" altLang="en-US" sz="2800" dirty="0" smtClean="0"/>
              <a:t>Presented March 21, 2021</a:t>
            </a:r>
          </a:p>
          <a:p>
            <a:pPr marL="0" indent="0" algn="ctr" eaLnBrk="1" hangingPunct="1">
              <a:spcBef>
                <a:spcPct val="0"/>
              </a:spcBef>
              <a:buFontTx/>
              <a:buNone/>
            </a:pPr>
            <a:r>
              <a:rPr lang="en-US" altLang="en-US" sz="2800" dirty="0" smtClean="0"/>
              <a:t>Virtual to the World </a:t>
            </a:r>
          </a:p>
          <a:p>
            <a:pPr marL="0" indent="0" algn="ctr">
              <a:buFontTx/>
              <a:buNone/>
            </a:pPr>
            <a:endParaRPr lang="en-US" altLang="en-US" sz="2800" b="1" dirty="0" smtClean="0"/>
          </a:p>
        </p:txBody>
      </p:sp>
      <p:pic>
        <p:nvPicPr>
          <p:cNvPr id="5" name="Cover page (pag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58200" y="6472195"/>
            <a:ext cx="487363" cy="487363"/>
          </a:xfrm>
          <a:prstGeom prst="rect">
            <a:avLst/>
          </a:prstGeom>
        </p:spPr>
      </p:pic>
      <p:pic>
        <p:nvPicPr>
          <p:cNvPr id="6" name="11 Track 1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510" y="647219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419"/>
    </mc:Choice>
    <mc:Fallback xmlns="">
      <p:transition spd="slow" advTm="62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611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756" numSld="999" showWhenStopped="0">
                <p:cTn id="10" repeatCount="indefinite" fill="hold" display="0">
                  <p:stCondLst>
                    <p:cond delay="indefinite"/>
                  </p:stCondLst>
                  <p:endCondLst>
                    <p:cond evt="onStopAudio" delay="0">
                      <p:tgtEl>
                        <p:sldTgt/>
                      </p:tgtEl>
                    </p:cond>
                  </p:endCondLst>
                </p:cTn>
                <p:tgtEl>
                  <p:spTgt spid="6"/>
                </p:tgtEl>
              </p:cMediaNode>
            </p:audio>
            <p:audio>
              <p:cMediaNode vol="100000" showWhenStopped="0">
                <p:cTn id="11"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93" objId="6"/>
        <p14:playEvt time="317" objId="5"/>
        <p14:stopEvt time="61482"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ctrTitle"/>
          </p:nvPr>
        </p:nvSpPr>
        <p:spPr>
          <a:xfrm>
            <a:off x="368300" y="336550"/>
            <a:ext cx="8045450" cy="1600200"/>
          </a:xfrm>
        </p:spPr>
        <p:txBody>
          <a:bodyPr/>
          <a:lstStyle/>
          <a:p>
            <a:pPr algn="l"/>
            <a:r>
              <a:rPr lang="en-US" altLang="en-US" sz="3600" smtClean="0">
                <a:latin typeface="CabernetJF" pitchFamily="50" charset="0"/>
              </a:rPr>
              <a:t>… polyhexes</a:t>
            </a:r>
            <a:br>
              <a:rPr lang="en-US" altLang="en-US" sz="3600" smtClean="0">
                <a:latin typeface="CabernetJF" pitchFamily="50" charset="0"/>
              </a:rPr>
            </a:br>
            <a:r>
              <a:rPr lang="en-US" altLang="en-US" sz="2400" smtClean="0"/>
              <a:t>Hexagons from 1 to 6 like beehives cluster,</a:t>
            </a:r>
            <a:br>
              <a:rPr lang="en-US" altLang="en-US" sz="2400" smtClean="0"/>
            </a:br>
            <a:r>
              <a:rPr lang="en-US" altLang="en-US" sz="2400" smtClean="0"/>
              <a:t>Their perfect patterns please with shapes and luster.</a:t>
            </a:r>
            <a:br>
              <a:rPr lang="en-US" altLang="en-US" sz="2400" smtClean="0"/>
            </a:br>
            <a:r>
              <a:rPr lang="en-US" altLang="en-US" sz="2400" smtClean="0"/>
              <a:t>Hundreds of figures to solve, then play the games</a:t>
            </a:r>
            <a:br>
              <a:rPr lang="en-US" altLang="en-US" sz="2400" smtClean="0"/>
            </a:br>
            <a:r>
              <a:rPr lang="en-US" altLang="en-US" sz="2400" smtClean="0"/>
              <a:t>And smile when you see how letters are their names.</a:t>
            </a:r>
          </a:p>
        </p:txBody>
      </p:sp>
      <p:sp>
        <p:nvSpPr>
          <p:cNvPr id="11267" name="Subtitle 2"/>
          <p:cNvSpPr>
            <a:spLocks noGrp="1"/>
          </p:cNvSpPr>
          <p:nvPr>
            <p:ph type="subTitle" idx="1"/>
          </p:nvPr>
        </p:nvSpPr>
        <p:spPr/>
        <p:txBody>
          <a:bodyPr/>
          <a:lstStyle/>
          <a:p>
            <a:endParaRPr lang="en-US" altLang="en-US" smtClean="0"/>
          </a:p>
        </p:txBody>
      </p:sp>
      <p:sp>
        <p:nvSpPr>
          <p:cNvPr id="11268" name="TextBox 2"/>
          <p:cNvSpPr txBox="1">
            <a:spLocks noChangeArrowheads="1"/>
          </p:cNvSpPr>
          <p:nvPr/>
        </p:nvSpPr>
        <p:spPr bwMode="auto">
          <a:xfrm>
            <a:off x="269875" y="6189663"/>
            <a:ext cx="8369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b="1" i="1"/>
              <a:t>Top row, left to right:  </a:t>
            </a:r>
            <a:r>
              <a:rPr lang="en-US" altLang="en-US" sz="1800"/>
              <a:t>1 monohex, 1 dihex, 3 trihexes, 7 tetrahexes. </a:t>
            </a:r>
            <a:r>
              <a:rPr lang="en-US" altLang="en-US" sz="1800" b="1" i="1"/>
              <a:t>Second and third row</a:t>
            </a:r>
            <a:r>
              <a:rPr lang="en-US" altLang="en-US" sz="1800"/>
              <a:t>: 22 pentahexes. </a:t>
            </a:r>
            <a:r>
              <a:rPr lang="en-US" altLang="en-US" sz="1800" b="1" i="1"/>
              <a:t>Next page:  </a:t>
            </a:r>
            <a:r>
              <a:rPr lang="en-US" altLang="en-US" sz="1800"/>
              <a:t>The 82 hexahexes.</a:t>
            </a:r>
          </a:p>
        </p:txBody>
      </p:sp>
      <p:pic>
        <p:nvPicPr>
          <p:cNvPr id="1126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9875" y="2297113"/>
            <a:ext cx="8616950"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olyhexes (pag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6464628"/>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932"/>
    </mc:Choice>
    <mc:Fallback xmlns="">
      <p:transition spd="slow" advTm="53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2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 objId="3"/>
        <p14:stopEvt time="52352" objId="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a:xfrm>
            <a:off x="381000" y="0"/>
            <a:ext cx="8382000" cy="2209800"/>
          </a:xfrm>
        </p:spPr>
        <p:txBody>
          <a:bodyPr/>
          <a:lstStyle/>
          <a:p>
            <a:pPr algn="l"/>
            <a:r>
              <a:rPr lang="en-US" altLang="en-US" sz="2800" smtClean="0">
                <a:latin typeface="CabernetJF" pitchFamily="50" charset="0"/>
              </a:rPr>
              <a:t>… Hexnut</a:t>
            </a:r>
            <a:r>
              <a:rPr lang="en-US" altLang="en-US" sz="1800" baseline="30000" smtClean="0"/>
              <a:t>TM</a:t>
            </a:r>
            <a:r>
              <a:rPr lang="en-US" altLang="en-US" sz="2800" baseline="30000" smtClean="0"/>
              <a:t> </a:t>
            </a:r>
            <a:r>
              <a:rPr lang="en-US" altLang="en-US" sz="2800" smtClean="0">
                <a:latin typeface="CabernetJF" pitchFamily="50" charset="0"/>
              </a:rPr>
              <a:t> and Hexnut</a:t>
            </a:r>
            <a:r>
              <a:rPr lang="en-US" altLang="en-US" sz="1800" baseline="30000" smtClean="0"/>
              <a:t>TM</a:t>
            </a:r>
            <a:r>
              <a:rPr lang="en-US" altLang="en-US" sz="2800" smtClean="0">
                <a:latin typeface="CabernetJF" pitchFamily="50" charset="0"/>
              </a:rPr>
              <a:t> II </a:t>
            </a:r>
            <a:r>
              <a:rPr lang="en-US" altLang="en-US" sz="3600" smtClean="0">
                <a:latin typeface="CabernetJF" pitchFamily="50" charset="0"/>
              </a:rPr>
              <a:t/>
            </a:r>
            <a:br>
              <a:rPr lang="en-US" altLang="en-US" sz="3600" smtClean="0">
                <a:latin typeface="CabernetJF" pitchFamily="50" charset="0"/>
              </a:rPr>
            </a:br>
            <a:r>
              <a:rPr lang="en-US" altLang="en-US" sz="2400" smtClean="0"/>
              <a:t>Majestic hexagons like precious art are framed in trays</a:t>
            </a:r>
            <a:br>
              <a:rPr lang="en-US" altLang="en-US" sz="2400" smtClean="0"/>
            </a:br>
            <a:r>
              <a:rPr lang="en-US" altLang="en-US" sz="2400" smtClean="0"/>
              <a:t>So that each solution your success and skill displays.</a:t>
            </a:r>
            <a:br>
              <a:rPr lang="en-US" altLang="en-US" sz="2400" smtClean="0"/>
            </a:br>
            <a:r>
              <a:rPr lang="en-US" altLang="en-US" sz="2400" smtClean="0"/>
              <a:t>Scaled to each other, mix and match them …</a:t>
            </a:r>
            <a:br>
              <a:rPr lang="en-US" altLang="en-US" sz="2400" smtClean="0"/>
            </a:br>
            <a:r>
              <a:rPr lang="en-US" altLang="en-US" sz="2400" smtClean="0"/>
              <a:t>The copious booklet’s full of figures—can you catch them?</a:t>
            </a:r>
            <a:endParaRPr lang="en-US" altLang="en-US" sz="2400" b="1" i="1" smtClean="0">
              <a:solidFill>
                <a:srgbClr val="C00000"/>
              </a:solidFill>
            </a:endParaRPr>
          </a:p>
        </p:txBody>
      </p:sp>
      <p:pic>
        <p:nvPicPr>
          <p:cNvPr id="1229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425" y="2335213"/>
            <a:ext cx="2971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2335213"/>
            <a:ext cx="4343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Box 1"/>
          <p:cNvSpPr txBox="1">
            <a:spLocks noChangeArrowheads="1"/>
          </p:cNvSpPr>
          <p:nvPr/>
        </p:nvSpPr>
        <p:spPr bwMode="auto">
          <a:xfrm>
            <a:off x="657225" y="5334000"/>
            <a:ext cx="3124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b="1" i="1"/>
              <a:t>Above: </a:t>
            </a:r>
            <a:r>
              <a:rPr lang="en-US" altLang="en-US" sz="1800"/>
              <a:t>Polyhexes 1 to 5.</a:t>
            </a:r>
          </a:p>
          <a:p>
            <a:pPr>
              <a:spcBef>
                <a:spcPct val="0"/>
              </a:spcBef>
              <a:buFontTx/>
              <a:buNone/>
            </a:pPr>
            <a:r>
              <a:rPr lang="en-US" altLang="en-US" sz="1800" b="1" i="1"/>
              <a:t>Right:</a:t>
            </a:r>
            <a:r>
              <a:rPr lang="en-US" altLang="en-US" sz="1800"/>
              <a:t>  The 82 hexahexes. See the tile with unfillable hole as a nice centerpiece.</a:t>
            </a:r>
          </a:p>
        </p:txBody>
      </p:sp>
      <p:pic>
        <p:nvPicPr>
          <p:cNvPr id="3" name="Hexnut (pag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79491" y="6434931"/>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150"/>
    </mc:Choice>
    <mc:Fallback xmlns="">
      <p:transition spd="slow" advTm="55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1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 objId="3"/>
        <p14:stopEvt time="55150" objId="3"/>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a:xfrm>
            <a:off x="381000" y="304800"/>
            <a:ext cx="8258175" cy="1447800"/>
          </a:xfrm>
        </p:spPr>
        <p:txBody>
          <a:bodyPr/>
          <a:lstStyle/>
          <a:p>
            <a:pPr algn="l">
              <a:defRPr/>
            </a:pPr>
            <a:r>
              <a:rPr lang="en-US" altLang="en-US" sz="3600" dirty="0" smtClean="0">
                <a:latin typeface="CabernetJF" pitchFamily="50" charset="0"/>
              </a:rPr>
              <a:t>… polytans </a:t>
            </a:r>
            <a:br>
              <a:rPr lang="en-US" altLang="en-US" sz="3600" dirty="0" smtClean="0">
                <a:latin typeface="CabernetJF" pitchFamily="50" charset="0"/>
              </a:rPr>
            </a:br>
            <a:r>
              <a:rPr lang="en-US" altLang="en-US" sz="2000" dirty="0" smtClean="0"/>
              <a:t>Built of half squares like tangram’s famous pieces, </a:t>
            </a:r>
            <a:br>
              <a:rPr lang="en-US" altLang="en-US" sz="2000" dirty="0" smtClean="0"/>
            </a:br>
            <a:r>
              <a:rPr lang="en-US" altLang="en-US" sz="2000" dirty="0" smtClean="0"/>
              <a:t>Their numbers can go on forever—the math never ceases.</a:t>
            </a:r>
            <a:br>
              <a:rPr lang="en-US" altLang="en-US" sz="2000" dirty="0" smtClean="0"/>
            </a:br>
            <a:r>
              <a:rPr lang="en-US" altLang="en-US" sz="2000" dirty="0" smtClean="0"/>
              <a:t>We only go from 1 to 6, just look at their proliferation—</a:t>
            </a:r>
            <a:br>
              <a:rPr lang="en-US" altLang="en-US" sz="2000" dirty="0" smtClean="0"/>
            </a:br>
            <a:r>
              <a:rPr lang="en-US" altLang="en-US" sz="2000" dirty="0" smtClean="0"/>
              <a:t>These are among our toughest puzzles, no exaggeration.</a:t>
            </a:r>
            <a:endParaRPr lang="en-US" sz="2000" dirty="0">
              <a:solidFill>
                <a:schemeClr val="bg1">
                  <a:lumMod val="50000"/>
                </a:schemeClr>
              </a:solidFill>
            </a:endParaRPr>
          </a:p>
        </p:txBody>
      </p:sp>
      <p:pic>
        <p:nvPicPr>
          <p:cNvPr id="1331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6325" y="2057400"/>
            <a:ext cx="6867525" cy="411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2"/>
          <p:cNvSpPr txBox="1">
            <a:spLocks noChangeArrowheads="1"/>
          </p:cNvSpPr>
          <p:nvPr/>
        </p:nvSpPr>
        <p:spPr bwMode="auto">
          <a:xfrm>
            <a:off x="609600" y="6170613"/>
            <a:ext cx="75438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600" b="1" i="1"/>
              <a:t>First row:  </a:t>
            </a:r>
            <a:r>
              <a:rPr lang="en-US" altLang="en-US" sz="1600"/>
              <a:t>2 monotans (we throw in an extra one), 3 ditans, 4 tritans. </a:t>
            </a:r>
          </a:p>
          <a:p>
            <a:pPr>
              <a:spcBef>
                <a:spcPct val="0"/>
              </a:spcBef>
              <a:buFontTx/>
              <a:buNone/>
            </a:pPr>
            <a:r>
              <a:rPr lang="en-US" altLang="en-US" sz="1600" b="1" i="1"/>
              <a:t>Rows 2-3</a:t>
            </a:r>
            <a:r>
              <a:rPr lang="en-US" altLang="en-US" sz="1600"/>
              <a:t>:  14 tetratans. </a:t>
            </a:r>
            <a:r>
              <a:rPr lang="en-US" altLang="en-US" sz="1600" b="1" i="1"/>
              <a:t>Rows 4-6: </a:t>
            </a:r>
            <a:r>
              <a:rPr lang="en-US" altLang="en-US" sz="1600"/>
              <a:t>30 pentatans</a:t>
            </a:r>
            <a:r>
              <a:rPr lang="en-US" altLang="en-US" sz="1800"/>
              <a:t>. </a:t>
            </a:r>
            <a:r>
              <a:rPr lang="en-US" altLang="en-US" sz="1600" b="1" i="1"/>
              <a:t>Next page: </a:t>
            </a:r>
            <a:r>
              <a:rPr lang="en-US" altLang="en-US" sz="1600"/>
              <a:t>107 hexatans.</a:t>
            </a:r>
          </a:p>
        </p:txBody>
      </p:sp>
      <p:pic>
        <p:nvPicPr>
          <p:cNvPr id="3" name="Poltans (pag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09841" y="6462822"/>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8336"/>
    </mc:Choice>
    <mc:Fallback xmlns="">
      <p:transition spd="slow" advTm="58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9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58336" objId="3"/>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306388" y="457200"/>
            <a:ext cx="8610600" cy="2452688"/>
          </a:xfrm>
        </p:spPr>
        <p:txBody>
          <a:bodyPr/>
          <a:lstStyle/>
          <a:p>
            <a:pPr algn="l"/>
            <a:r>
              <a:rPr lang="en-US" altLang="en-US" sz="2800" smtClean="0">
                <a:latin typeface="CabernetJF" pitchFamily="50" charset="0"/>
              </a:rPr>
              <a:t>… Tan Tricks</a:t>
            </a:r>
            <a:r>
              <a:rPr lang="en-US" altLang="en-US" sz="1800" baseline="30000" smtClean="0"/>
              <a:t>TM</a:t>
            </a:r>
            <a:r>
              <a:rPr lang="en-US" altLang="en-US" sz="2800" smtClean="0">
                <a:latin typeface="CabernetJF" pitchFamily="50" charset="0"/>
              </a:rPr>
              <a:t> I, II, and III</a:t>
            </a:r>
            <a:r>
              <a:rPr lang="en-US" altLang="en-US" sz="3600" smtClean="0">
                <a:latin typeface="CabernetJF" pitchFamily="50" charset="0"/>
              </a:rPr>
              <a:t/>
            </a:r>
            <a:br>
              <a:rPr lang="en-US" altLang="en-US" sz="3600" smtClean="0">
                <a:latin typeface="CabernetJF" pitchFamily="50" charset="0"/>
              </a:rPr>
            </a:br>
            <a:r>
              <a:rPr lang="en-US" altLang="en-US" sz="2400" smtClean="0"/>
              <a:t>For centuries a mere 7 pieces kept the world amused</a:t>
            </a:r>
            <a:br>
              <a:rPr lang="en-US" altLang="en-US" sz="2400" smtClean="0"/>
            </a:br>
            <a:r>
              <a:rPr lang="en-US" altLang="en-US" sz="2400" smtClean="0"/>
              <a:t>With countless shapes to challenge and leave them enthused. As isosceles right triangles these pieces are well-known.</a:t>
            </a:r>
            <a:br>
              <a:rPr lang="en-US" altLang="en-US" sz="2400" smtClean="0"/>
            </a:br>
            <a:r>
              <a:rPr lang="en-US" altLang="en-US" sz="2400" smtClean="0"/>
              <a:t>With 107 pieces, though, an answer is seldom shown.</a:t>
            </a:r>
            <a:br>
              <a:rPr lang="en-US" altLang="en-US" sz="2400" smtClean="0"/>
            </a:br>
            <a:r>
              <a:rPr lang="en-US" altLang="en-US" sz="2400" smtClean="0"/>
              <a:t>Better start with the smaller sets, Tan Tricks I and II,</a:t>
            </a:r>
            <a:br>
              <a:rPr lang="en-US" altLang="en-US" sz="2400" smtClean="0"/>
            </a:br>
            <a:r>
              <a:rPr lang="en-US" altLang="en-US" sz="2400" smtClean="0"/>
              <a:t>From 1 to 5 they start out easy—the small ones you can do.</a:t>
            </a:r>
            <a:br>
              <a:rPr lang="en-US" altLang="en-US" sz="2400" smtClean="0"/>
            </a:br>
            <a:endParaRPr lang="en-US" altLang="en-US" sz="2400" b="1" smtClean="0">
              <a:solidFill>
                <a:srgbClr val="C00000"/>
              </a:solidFill>
            </a:endParaRPr>
          </a:p>
        </p:txBody>
      </p:sp>
      <p:pic>
        <p:nvPicPr>
          <p:cNvPr id="14339" name="Picture 5" descr="C:\Users\Kate\Documents\kadonweb\website\tk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438" y="3052763"/>
            <a:ext cx="1676400" cy="163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6" descr="C:\Users\Kate\Documents\kadonweb\website\tk2.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0600" y="3048000"/>
            <a:ext cx="23622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5700" y="3048000"/>
            <a:ext cx="381000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Box 1"/>
          <p:cNvSpPr txBox="1">
            <a:spLocks noChangeArrowheads="1"/>
          </p:cNvSpPr>
          <p:nvPr/>
        </p:nvSpPr>
        <p:spPr bwMode="auto">
          <a:xfrm>
            <a:off x="342900" y="5364163"/>
            <a:ext cx="40655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600" b="1" i="1"/>
              <a:t>Left:</a:t>
            </a:r>
            <a:r>
              <a:rPr lang="en-US" altLang="en-US" sz="1600" b="1"/>
              <a:t> </a:t>
            </a:r>
            <a:r>
              <a:rPr lang="en-US" altLang="en-US" sz="1600"/>
              <a:t>Monotans, ditans, tetratans.</a:t>
            </a:r>
          </a:p>
          <a:p>
            <a:pPr>
              <a:spcBef>
                <a:spcPct val="0"/>
              </a:spcBef>
              <a:buFontTx/>
              <a:buNone/>
            </a:pPr>
            <a:r>
              <a:rPr lang="en-US" altLang="en-US" sz="1600" b="1" i="1"/>
              <a:t>Center:</a:t>
            </a:r>
            <a:r>
              <a:rPr lang="en-US" altLang="en-US" sz="1600" b="1"/>
              <a:t> </a:t>
            </a:r>
            <a:r>
              <a:rPr lang="en-US" altLang="en-US" sz="1600"/>
              <a:t>Tritans, pentatans.</a:t>
            </a:r>
          </a:p>
          <a:p>
            <a:pPr>
              <a:spcBef>
                <a:spcPct val="0"/>
              </a:spcBef>
              <a:buFontTx/>
              <a:buNone/>
            </a:pPr>
            <a:r>
              <a:rPr lang="en-US" altLang="en-US" sz="1600" b="1" i="1"/>
              <a:t>Right:</a:t>
            </a:r>
            <a:r>
              <a:rPr lang="en-US" altLang="en-US" sz="1600" b="1"/>
              <a:t> </a:t>
            </a:r>
            <a:r>
              <a:rPr lang="en-US" altLang="en-US" sz="1600"/>
              <a:t>Hexatans with one free space. (This one took 45 hours to solve.) All are size-compatible.</a:t>
            </a:r>
          </a:p>
        </p:txBody>
      </p:sp>
      <p:pic>
        <p:nvPicPr>
          <p:cNvPr id="2" name="Tan Tricks (pag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89230" y="6370637"/>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4185"/>
    </mc:Choice>
    <mc:Fallback xmlns="">
      <p:transition spd="slow" advTm="64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61324" objId="2"/>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409575" y="152400"/>
            <a:ext cx="8582025" cy="3232150"/>
          </a:xfrm>
          <a:prstGeom prst="rect">
            <a:avLst/>
          </a:prstGeom>
          <a:noFill/>
        </p:spPr>
        <p:txBody>
          <a:bodyPr>
            <a:spAutoFit/>
          </a:bodyPr>
          <a:lstStyle/>
          <a:p>
            <a:pPr>
              <a:defRPr/>
            </a:pPr>
            <a:r>
              <a:rPr lang="en-US" altLang="en-US" sz="3600" dirty="0">
                <a:latin typeface="CabernetJF" pitchFamily="50" charset="0"/>
              </a:rPr>
              <a:t>… polyores </a:t>
            </a:r>
          </a:p>
          <a:p>
            <a:pPr>
              <a:defRPr/>
            </a:pPr>
            <a:r>
              <a:rPr lang="en-US" altLang="en-US" sz="2800" dirty="0">
                <a:latin typeface="+mn-lt"/>
              </a:rPr>
              <a:t>Their name refers to “gold” as in the ratio,</a:t>
            </a:r>
          </a:p>
          <a:p>
            <a:pPr>
              <a:defRPr/>
            </a:pPr>
            <a:r>
              <a:rPr lang="en-US" sz="2800" dirty="0">
                <a:latin typeface="+mn-lt"/>
              </a:rPr>
              <a:t>That decimal of endless numbers in a row.</a:t>
            </a:r>
          </a:p>
          <a:p>
            <a:pPr>
              <a:defRPr/>
            </a:pPr>
            <a:r>
              <a:rPr lang="en-US" sz="2800" dirty="0">
                <a:latin typeface="+mn-lt"/>
              </a:rPr>
              <a:t>Two different triangles are perfect shapes to form  </a:t>
            </a:r>
          </a:p>
          <a:p>
            <a:pPr>
              <a:defRPr/>
            </a:pPr>
            <a:r>
              <a:rPr lang="en-US" sz="2800" dirty="0">
                <a:latin typeface="+mn-lt"/>
              </a:rPr>
              <a:t>In twos and threes this esoteric swarm.</a:t>
            </a:r>
          </a:p>
          <a:p>
            <a:pPr>
              <a:defRPr/>
            </a:pPr>
            <a:r>
              <a:rPr lang="en-US" sz="2800" dirty="0">
                <a:latin typeface="+mn-lt"/>
              </a:rPr>
              <a:t>Jacques Ferroul defined this strangely beautiful set;</a:t>
            </a:r>
          </a:p>
          <a:p>
            <a:pPr>
              <a:defRPr/>
            </a:pPr>
            <a:r>
              <a:rPr lang="en-US" sz="2800" dirty="0">
                <a:latin typeface="+mn-lt"/>
              </a:rPr>
              <a:t>With some or all a regular pentagon you get.</a:t>
            </a:r>
          </a:p>
        </p:txBody>
      </p:sp>
      <p:pic>
        <p:nvPicPr>
          <p:cNvPr id="1536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9575" y="3505200"/>
            <a:ext cx="81724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olyores (page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67800" y="632460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060"/>
    </mc:Choice>
    <mc:Fallback xmlns="">
      <p:transition spd="slow" advTm="35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34608" objId="4"/>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381000" y="228600"/>
            <a:ext cx="8305800" cy="2246313"/>
          </a:xfrm>
          <a:prstGeom prst="rect">
            <a:avLst/>
          </a:prstGeom>
          <a:noFill/>
        </p:spPr>
        <p:txBody>
          <a:bodyPr>
            <a:spAutoFit/>
          </a:bodyPr>
          <a:lstStyle/>
          <a:p>
            <a:pPr>
              <a:defRPr/>
            </a:pPr>
            <a:r>
              <a:rPr lang="en-US" altLang="en-US" sz="2800" dirty="0">
                <a:latin typeface="CabernetJF" pitchFamily="50" charset="0"/>
              </a:rPr>
              <a:t>… La Ora </a:t>
            </a:r>
            <a:r>
              <a:rPr lang="en-US" altLang="en-US" sz="2800" dirty="0" err="1">
                <a:latin typeface="CabernetJF" pitchFamily="50" charset="0"/>
              </a:rPr>
              <a:t>Stelo</a:t>
            </a:r>
            <a:r>
              <a:rPr lang="en-US" baseline="30000" dirty="0" err="1"/>
              <a:t>TM</a:t>
            </a:r>
            <a:endParaRPr lang="en-US" altLang="en-US" dirty="0">
              <a:latin typeface="CabernetJF" pitchFamily="50" charset="0"/>
            </a:endParaRPr>
          </a:p>
          <a:p>
            <a:pPr>
              <a:defRPr/>
            </a:pPr>
            <a:r>
              <a:rPr lang="en-US" sz="2800" dirty="0">
                <a:latin typeface="+mn-lt"/>
              </a:rPr>
              <a:t>Now see this perfect star at left below,</a:t>
            </a:r>
          </a:p>
          <a:p>
            <a:pPr>
              <a:defRPr/>
            </a:pPr>
            <a:r>
              <a:rPr lang="en-US" sz="2800" dirty="0">
                <a:latin typeface="+mn-lt"/>
              </a:rPr>
              <a:t>Wherein all triangles their ratio show.</a:t>
            </a:r>
          </a:p>
          <a:p>
            <a:pPr>
              <a:defRPr/>
            </a:pPr>
            <a:r>
              <a:rPr lang="en-US" sz="2800" dirty="0">
                <a:latin typeface="+mn-lt"/>
              </a:rPr>
              <a:t>Then marvel at the full-size pentagon at right—</a:t>
            </a:r>
          </a:p>
          <a:p>
            <a:pPr>
              <a:defRPr/>
            </a:pPr>
            <a:r>
              <a:rPr lang="en-US" sz="2800" dirty="0">
                <a:latin typeface="+mn-lt"/>
              </a:rPr>
              <a:t>Can you separate the blues and white?</a:t>
            </a:r>
          </a:p>
        </p:txBody>
      </p:sp>
      <p:pic>
        <p:nvPicPr>
          <p:cNvPr id="1638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151188"/>
            <a:ext cx="3238500" cy="342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2668588"/>
            <a:ext cx="4114800"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La Ora Stelo (page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26116" y="6314281"/>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542"/>
    </mc:Choice>
    <mc:Fallback xmlns="">
      <p:transition spd="slow" advTm="29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4"/>
        <p14:stopEvt time="29171" objId="4"/>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398463" y="55563"/>
            <a:ext cx="7924800" cy="2370137"/>
          </a:xfrm>
          <a:prstGeom prst="rect">
            <a:avLst/>
          </a:prstGeom>
          <a:noFill/>
        </p:spPr>
        <p:txBody>
          <a:bodyPr>
            <a:spAutoFit/>
          </a:bodyPr>
          <a:lstStyle/>
          <a:p>
            <a:pPr>
              <a:defRPr/>
            </a:pPr>
            <a:r>
              <a:rPr lang="en-US" altLang="en-US" sz="3600" dirty="0" smtClean="0">
                <a:latin typeface="CabernetJF" pitchFamily="50" charset="0"/>
              </a:rPr>
              <a:t>… polyrhombs </a:t>
            </a:r>
          </a:p>
          <a:p>
            <a:pPr>
              <a:defRPr/>
            </a:pPr>
            <a:r>
              <a:rPr lang="en-US" altLang="en-US" sz="2800" dirty="0" smtClean="0">
                <a:latin typeface="+mn-lt"/>
              </a:rPr>
              <a:t>Diamonds </a:t>
            </a:r>
            <a:r>
              <a:rPr lang="en-US" altLang="en-US" sz="2800" dirty="0">
                <a:latin typeface="+mn-lt"/>
              </a:rPr>
              <a:t>of four equal lengths of side,</a:t>
            </a:r>
          </a:p>
          <a:p>
            <a:pPr>
              <a:defRPr/>
            </a:pPr>
            <a:r>
              <a:rPr lang="en-US" sz="2800" dirty="0">
                <a:latin typeface="+mn-lt"/>
              </a:rPr>
              <a:t>In this case two equilateral triangles wide,</a:t>
            </a:r>
          </a:p>
          <a:p>
            <a:pPr>
              <a:defRPr/>
            </a:pPr>
            <a:r>
              <a:rPr lang="en-US" sz="2800" dirty="0">
                <a:latin typeface="+mn-lt"/>
              </a:rPr>
              <a:t>Join in pairs and trios, colored to form dice. </a:t>
            </a:r>
          </a:p>
          <a:p>
            <a:pPr>
              <a:defRPr/>
            </a:pPr>
            <a:r>
              <a:rPr lang="en-US" sz="2800" dirty="0">
                <a:latin typeface="+mn-lt"/>
              </a:rPr>
              <a:t>Their optical illusions of cubes are really nice.</a:t>
            </a:r>
          </a:p>
        </p:txBody>
      </p:sp>
      <p:pic>
        <p:nvPicPr>
          <p:cNvPr id="17411"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5450" y="2574925"/>
            <a:ext cx="8261350"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56125" y="3413125"/>
            <a:ext cx="31750" cy="3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08525" y="3565525"/>
            <a:ext cx="31750" cy="3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2400" y="4110038"/>
            <a:ext cx="2667000" cy="274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903913" y="4110038"/>
            <a:ext cx="290195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Box 10"/>
          <p:cNvSpPr txBox="1">
            <a:spLocks noChangeArrowheads="1"/>
          </p:cNvSpPr>
          <p:nvPr/>
        </p:nvSpPr>
        <p:spPr bwMode="auto">
          <a:xfrm>
            <a:off x="3068638" y="4130675"/>
            <a:ext cx="2586037"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b="1" i="1"/>
              <a:t>Above: </a:t>
            </a:r>
            <a:r>
              <a:rPr lang="en-US" altLang="en-US" sz="1800"/>
              <a:t>the tiles sizes 1, 2, and 3 rhombs of the Cubits</a:t>
            </a:r>
            <a:r>
              <a:rPr lang="en-US" altLang="en-US" sz="1100" baseline="30000"/>
              <a:t>TM</a:t>
            </a:r>
            <a:r>
              <a:rPr lang="en-US" altLang="en-US" sz="1800"/>
              <a:t> set, with all combinations of shapes and color patterns to form the cubic star at left, the ring at right, and hundreds of other cube-colored figures.</a:t>
            </a:r>
          </a:p>
        </p:txBody>
      </p:sp>
      <p:pic>
        <p:nvPicPr>
          <p:cNvPr id="4" name="11 Track 11.wma">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10">
            <a:extLst>
              <a:ext uri="{28A0092B-C50C-407E-A947-70E740481C1C}">
                <a14:useLocalDpi xmlns:a14="http://schemas.microsoft.com/office/drawing/2010/main" val="0"/>
              </a:ext>
            </a:extLst>
          </a:blip>
          <a:srcRect/>
          <a:stretch>
            <a:fillRect/>
          </a:stretch>
        </p:blipFill>
        <p:spPr bwMode="auto">
          <a:xfrm>
            <a:off x="8431213" y="7010400"/>
            <a:ext cx="487362"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olyrhombs (page 1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144000" y="6347098"/>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883"/>
    </mc:Choice>
    <mc:Fallback xmlns="">
      <p:transition spd="slow" advTm="43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1"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p:cMediaNode vol="100000" showWhenStopped="0">
                <p:cTn id="13"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0" objId="5"/>
        <p14:stopEvt time="42581" objId="5"/>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ctrTitle"/>
          </p:nvPr>
        </p:nvSpPr>
        <p:spPr>
          <a:xfrm>
            <a:off x="533400" y="228600"/>
            <a:ext cx="8077200" cy="2514600"/>
          </a:xfrm>
        </p:spPr>
        <p:txBody>
          <a:bodyPr/>
          <a:lstStyle/>
          <a:p>
            <a:pPr algn="l"/>
            <a:r>
              <a:rPr lang="en-US" altLang="en-US" sz="3600" smtClean="0">
                <a:latin typeface="CabernetJF" pitchFamily="50" charset="0"/>
              </a:rPr>
              <a:t>… polyrombiks  </a:t>
            </a:r>
            <a:br>
              <a:rPr lang="en-US" altLang="en-US" sz="3600" smtClean="0">
                <a:latin typeface="CabernetJF" pitchFamily="50" charset="0"/>
              </a:rPr>
            </a:br>
            <a:r>
              <a:rPr lang="en-US" altLang="en-US" sz="2400" smtClean="0"/>
              <a:t>Dissect a convex polygon with even numbers of sides With parallel lines into all the rhombuses it hides</a:t>
            </a:r>
            <a:br>
              <a:rPr lang="en-US" altLang="en-US" sz="2400" smtClean="0"/>
            </a:br>
            <a:r>
              <a:rPr lang="en-US" altLang="en-US" sz="2400" smtClean="0"/>
              <a:t>And find it yields, in singles and all possible pairs,</a:t>
            </a:r>
            <a:br>
              <a:rPr lang="en-US" altLang="en-US" sz="2400" smtClean="0"/>
            </a:br>
            <a:r>
              <a:rPr lang="en-US" altLang="en-US" sz="2400" smtClean="0"/>
              <a:t>Exactly the pieces needed to fill out the original shares.</a:t>
            </a:r>
            <a:br>
              <a:rPr lang="en-US" altLang="en-US" sz="2400" smtClean="0"/>
            </a:br>
            <a:r>
              <a:rPr lang="en-US" altLang="en-US" sz="2400" smtClean="0"/>
              <a:t>”Rhombic circle tilings”, inventor Alan Schoen declares, </a:t>
            </a:r>
            <a:br>
              <a:rPr lang="en-US" altLang="en-US" sz="2400" smtClean="0"/>
            </a:br>
            <a:r>
              <a:rPr lang="en-US" altLang="en-US" sz="2400" smtClean="0"/>
              <a:t>“Are a universal principle, at any scale one dares.”</a:t>
            </a:r>
          </a:p>
        </p:txBody>
      </p:sp>
      <p:sp>
        <p:nvSpPr>
          <p:cNvPr id="3" name="Subtitle 2"/>
          <p:cNvSpPr>
            <a:spLocks noGrp="1"/>
          </p:cNvSpPr>
          <p:nvPr>
            <p:ph type="subTitle" idx="1"/>
          </p:nvPr>
        </p:nvSpPr>
        <p:spPr>
          <a:xfrm>
            <a:off x="457200" y="5715000"/>
            <a:ext cx="8229600" cy="990600"/>
          </a:xfrm>
        </p:spPr>
        <p:txBody>
          <a:bodyPr/>
          <a:lstStyle/>
          <a:p>
            <a:pPr algn="l">
              <a:defRPr/>
            </a:pPr>
            <a:r>
              <a:rPr lang="en-US" sz="1600" b="1" i="1" dirty="0" smtClean="0">
                <a:latin typeface="+mj-lt"/>
              </a:rPr>
              <a:t>Upper left: </a:t>
            </a:r>
            <a:r>
              <a:rPr lang="en-US" sz="1600" dirty="0" smtClean="0">
                <a:latin typeface="+mj-lt"/>
              </a:rPr>
              <a:t>A16-sided polygon yields 4 “keystone” single sizes with, respectively, 22.5, 45, 67.5, and 90-degree angles. </a:t>
            </a:r>
            <a:r>
              <a:rPr lang="en-US" sz="1600" b="1" i="1" dirty="0" smtClean="0">
                <a:latin typeface="+mj-lt"/>
              </a:rPr>
              <a:t>Upper right and bottom row:</a:t>
            </a:r>
            <a:r>
              <a:rPr lang="en-US" sz="1600" dirty="0" smtClean="0">
                <a:latin typeface="+mj-lt"/>
              </a:rPr>
              <a:t> </a:t>
            </a:r>
          </a:p>
          <a:p>
            <a:pPr algn="l">
              <a:defRPr/>
            </a:pPr>
            <a:r>
              <a:rPr lang="en-US" sz="1600" dirty="0" smtClean="0">
                <a:latin typeface="+mj-lt"/>
              </a:rPr>
              <a:t>Pair them in every possible concave way and get 12 rombiks twin tiles. </a:t>
            </a:r>
          </a:p>
          <a:p>
            <a:pPr algn="l">
              <a:defRPr/>
            </a:pPr>
            <a:r>
              <a:rPr lang="en-US" sz="1600" dirty="0" smtClean="0">
                <a:latin typeface="+mj-lt"/>
              </a:rPr>
              <a:t>The 16 pieces can form the original polygon in thousands of ways and win smiles.</a:t>
            </a:r>
            <a:endParaRPr lang="en-US" sz="1600" dirty="0">
              <a:latin typeface="+mj-lt"/>
            </a:endParaRPr>
          </a:p>
        </p:txBody>
      </p:sp>
      <p:pic>
        <p:nvPicPr>
          <p:cNvPr id="1843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85875" y="3124200"/>
            <a:ext cx="65722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olyrombiks (page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91600" y="6370637"/>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1070"/>
    </mc:Choice>
    <mc:Fallback xmlns="">
      <p:transition spd="slow" advTm="71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1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 objId="4"/>
        <p14:stopEvt time="70174" objId="4"/>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8" y="4179888"/>
            <a:ext cx="17526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3754438"/>
            <a:ext cx="21336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2819400"/>
            <a:ext cx="3175000" cy="31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04800" y="304800"/>
            <a:ext cx="8458200" cy="3478213"/>
          </a:xfrm>
          <a:prstGeom prst="rect">
            <a:avLst/>
          </a:prstGeom>
          <a:noFill/>
        </p:spPr>
        <p:txBody>
          <a:bodyPr>
            <a:spAutoFit/>
          </a:bodyPr>
          <a:lstStyle/>
          <a:p>
            <a:pPr>
              <a:defRPr/>
            </a:pPr>
            <a:r>
              <a:rPr lang="en-US" sz="2800" dirty="0">
                <a:latin typeface="CabernetJF" pitchFamily="50" charset="0"/>
              </a:rPr>
              <a:t>… Rombix® Jr., Rombix®, Rainbow Rombix® </a:t>
            </a:r>
          </a:p>
          <a:p>
            <a:pPr>
              <a:defRPr/>
            </a:pPr>
            <a:r>
              <a:rPr lang="en-US" sz="2400" dirty="0">
                <a:latin typeface="+mn-lt"/>
              </a:rPr>
              <a:t>Now see the underpinning geometric laws at play: </a:t>
            </a:r>
          </a:p>
          <a:p>
            <a:pPr>
              <a:defRPr/>
            </a:pPr>
            <a:r>
              <a:rPr lang="en-US" sz="2400" dirty="0">
                <a:latin typeface="+mn-lt"/>
              </a:rPr>
              <a:t>The number of sides affects how many keystones array.</a:t>
            </a:r>
          </a:p>
          <a:p>
            <a:pPr>
              <a:defRPr/>
            </a:pPr>
            <a:r>
              <a:rPr lang="en-US" sz="2400" dirty="0"/>
              <a:t>The number of keystones the number of colors ordains, </a:t>
            </a:r>
          </a:p>
          <a:p>
            <a:pPr>
              <a:defRPr/>
            </a:pPr>
            <a:r>
              <a:rPr lang="en-US" sz="2400" dirty="0"/>
              <a:t>Each color the same supply of rhombs obtains.</a:t>
            </a:r>
          </a:p>
          <a:p>
            <a:pPr>
              <a:defRPr/>
            </a:pPr>
            <a:r>
              <a:rPr lang="en-US" sz="2400" dirty="0"/>
              <a:t>This unique mathematical phenomenon you’ll see</a:t>
            </a:r>
          </a:p>
          <a:p>
            <a:pPr>
              <a:defRPr/>
            </a:pPr>
            <a:r>
              <a:rPr lang="en-US" sz="2400" dirty="0"/>
              <a:t>All the way out from one to infinity.</a:t>
            </a:r>
          </a:p>
          <a:p>
            <a:pPr>
              <a:defRPr/>
            </a:pPr>
            <a:r>
              <a:rPr lang="en-US" sz="2400" dirty="0"/>
              <a:t>They all have ladders, top to bottom.</a:t>
            </a:r>
          </a:p>
          <a:p>
            <a:pPr>
              <a:defRPr/>
            </a:pPr>
            <a:r>
              <a:rPr lang="en-US" sz="2400" dirty="0">
                <a:latin typeface="+mn-lt"/>
              </a:rPr>
              <a:t>Even the smallest one has got ’em.</a:t>
            </a:r>
          </a:p>
        </p:txBody>
      </p:sp>
      <p:sp>
        <p:nvSpPr>
          <p:cNvPr id="19462" name="TextBox 6"/>
          <p:cNvSpPr txBox="1">
            <a:spLocks noChangeArrowheads="1"/>
          </p:cNvSpPr>
          <p:nvPr/>
        </p:nvSpPr>
        <p:spPr bwMode="auto">
          <a:xfrm>
            <a:off x="304800" y="6019800"/>
            <a:ext cx="8610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b="1" i="1"/>
              <a:t>Left:</a:t>
            </a:r>
            <a:r>
              <a:rPr lang="en-US" altLang="en-US" sz="1800"/>
              <a:t>  Rombix Jr., 2 singles, 2 twins in each of 4 colors (makes 4 little octagons).</a:t>
            </a:r>
          </a:p>
          <a:p>
            <a:pPr>
              <a:spcBef>
                <a:spcPct val="0"/>
              </a:spcBef>
              <a:buFontTx/>
              <a:buNone/>
            </a:pPr>
            <a:r>
              <a:rPr lang="en-US" altLang="en-US" sz="1800" b="1" i="1"/>
              <a:t>Center:</a:t>
            </a:r>
            <a:r>
              <a:rPr lang="en-US" altLang="en-US" sz="1800"/>
              <a:t>  Rombix, 4 keystones, 16 sides. </a:t>
            </a:r>
            <a:r>
              <a:rPr lang="en-US" altLang="en-US" sz="1800" b="1" i="1"/>
              <a:t>Right:</a:t>
            </a:r>
            <a:r>
              <a:rPr lang="en-US" altLang="en-US" sz="1800"/>
              <a:t> Rainbow Rombix, 6 keystones</a:t>
            </a:r>
          </a:p>
        </p:txBody>
      </p:sp>
      <p:pic>
        <p:nvPicPr>
          <p:cNvPr id="3" name="Rombix (page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91600" y="6365382"/>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7266"/>
    </mc:Choice>
    <mc:Fallback xmlns="">
      <p:transition spd="slow" advTm="67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2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 objId="3"/>
        <p14:stopEvt time="67266" objId="3"/>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76200" y="1588"/>
            <a:ext cx="8839200" cy="2368550"/>
          </a:xfrm>
          <a:prstGeom prst="rect">
            <a:avLst/>
          </a:prstGeom>
          <a:noFill/>
        </p:spPr>
        <p:txBody>
          <a:bodyPr>
            <a:spAutoFit/>
          </a:bodyPr>
          <a:lstStyle/>
          <a:p>
            <a:pPr>
              <a:defRPr/>
            </a:pPr>
            <a:r>
              <a:rPr lang="en-US" altLang="en-US" sz="3600" dirty="0">
                <a:latin typeface="CabernetJF" pitchFamily="50" charset="0"/>
              </a:rPr>
              <a:t>… polyhops </a:t>
            </a:r>
          </a:p>
          <a:p>
            <a:pPr>
              <a:defRPr/>
            </a:pPr>
            <a:r>
              <a:rPr lang="en-US" altLang="en-US" sz="2800" dirty="0">
                <a:latin typeface="+mn-lt"/>
              </a:rPr>
              <a:t>The classic hopscotch pattern’s staggered squares </a:t>
            </a:r>
          </a:p>
          <a:p>
            <a:pPr>
              <a:defRPr/>
            </a:pPr>
            <a:r>
              <a:rPr lang="en-US" altLang="en-US" sz="2800" dirty="0">
                <a:latin typeface="+mn-lt"/>
              </a:rPr>
              <a:t>In each row slide by half a space, like stairs.</a:t>
            </a:r>
          </a:p>
          <a:p>
            <a:pPr>
              <a:defRPr/>
            </a:pPr>
            <a:r>
              <a:rPr lang="en-US" altLang="en-US" sz="2800" dirty="0">
                <a:latin typeface="+mn-lt"/>
              </a:rPr>
              <a:t>Here is the set, with 1, 2, 3, and 4 squares built.</a:t>
            </a:r>
          </a:p>
          <a:p>
            <a:pPr>
              <a:defRPr/>
            </a:pPr>
            <a:r>
              <a:rPr lang="en-US" altLang="en-US" sz="2800" dirty="0">
                <a:latin typeface="+mn-lt"/>
              </a:rPr>
              <a:t>Each size has its own color and a dizzying tilt.</a:t>
            </a:r>
          </a:p>
        </p:txBody>
      </p:sp>
      <p:pic>
        <p:nvPicPr>
          <p:cNvPr id="2048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590800"/>
            <a:ext cx="6410325" cy="40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olyhops (page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63000" y="6141764"/>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389"/>
    </mc:Choice>
    <mc:Fallback xmlns="">
      <p:transition spd="slow" advTm="29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29084" objId="4"/>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228600" y="1219200"/>
            <a:ext cx="8610600" cy="1514475"/>
          </a:xfrm>
        </p:spPr>
        <p:txBody>
          <a:bodyPr/>
          <a:lstStyle/>
          <a:p>
            <a:pPr algn="l"/>
            <a:r>
              <a:rPr lang="en-US" altLang="en-US" sz="2400" smtClean="0"/>
              <a:t>Polyform puzzles are a unique branch of tilings—</a:t>
            </a:r>
            <a:br>
              <a:rPr lang="en-US" altLang="en-US" sz="2400" smtClean="0"/>
            </a:br>
            <a:r>
              <a:rPr lang="en-US" altLang="en-US" sz="2400" smtClean="0"/>
              <a:t>Composed of one basic shape to form large compilings.</a:t>
            </a:r>
            <a:br>
              <a:rPr lang="en-US" altLang="en-US" sz="2400" smtClean="0"/>
            </a:br>
            <a:r>
              <a:rPr lang="en-US" altLang="en-US" sz="2400" smtClean="0"/>
              <a:t>From Singularity to Infinity, ever more shapes they will take</a:t>
            </a:r>
            <a:br>
              <a:rPr lang="en-US" altLang="en-US" sz="2400" smtClean="0"/>
            </a:br>
            <a:r>
              <a:rPr lang="en-US" altLang="en-US" sz="2400" smtClean="0"/>
              <a:t>And, like wallpaper patterns, repeating designs they will make.</a:t>
            </a:r>
            <a:br>
              <a:rPr lang="en-US" altLang="en-US" sz="2400" smtClean="0"/>
            </a:br>
            <a:r>
              <a:rPr lang="en-US" altLang="en-US" sz="2400" smtClean="0"/>
              <a:t/>
            </a:r>
            <a:br>
              <a:rPr lang="en-US" altLang="en-US" sz="2400" smtClean="0"/>
            </a:br>
            <a:r>
              <a:rPr lang="en-US" altLang="en-US" sz="2400" smtClean="0"/>
              <a:t>Many such tessellations exist, “playable art” by the score. </a:t>
            </a:r>
            <a:br>
              <a:rPr lang="en-US" altLang="en-US" sz="2400" smtClean="0"/>
            </a:br>
            <a:r>
              <a:rPr lang="en-US" altLang="en-US" sz="2400" smtClean="0"/>
              <a:t>Here are a dozen—let’s explore these some more.</a:t>
            </a:r>
            <a:br>
              <a:rPr lang="en-US" altLang="en-US" sz="2400" smtClean="0"/>
            </a:br>
            <a:r>
              <a:rPr lang="en-US" altLang="en-US" sz="2400" smtClean="0"/>
              <a:t/>
            </a:r>
            <a:br>
              <a:rPr lang="en-US" altLang="en-US" sz="2400" smtClean="0"/>
            </a:br>
            <a:endParaRPr lang="en-US" altLang="en-US" sz="2400" i="1" smtClean="0">
              <a:solidFill>
                <a:srgbClr val="C00000"/>
              </a:solidFill>
              <a:latin typeface="Arial Black" panose="020B0A04020102020204" pitchFamily="34" charset="0"/>
            </a:endParaRPr>
          </a:p>
        </p:txBody>
      </p:sp>
      <p:sp>
        <p:nvSpPr>
          <p:cNvPr id="3075" name="TextBox 26"/>
          <p:cNvSpPr txBox="1">
            <a:spLocks noChangeArrowheads="1"/>
          </p:cNvSpPr>
          <p:nvPr/>
        </p:nvSpPr>
        <p:spPr bwMode="auto">
          <a:xfrm>
            <a:off x="228600" y="5562600"/>
            <a:ext cx="8686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b="1" i="1" dirty="0"/>
              <a:t>Top row:  </a:t>
            </a:r>
            <a:r>
              <a:rPr lang="en-US" altLang="en-US" sz="1600" dirty="0"/>
              <a:t>Square (</a:t>
            </a:r>
            <a:r>
              <a:rPr lang="en-US" altLang="en-US" sz="1600" dirty="0" err="1"/>
              <a:t>polyominoes</a:t>
            </a:r>
            <a:r>
              <a:rPr lang="en-US" altLang="en-US" sz="1600" dirty="0"/>
              <a:t>), cube (</a:t>
            </a:r>
            <a:r>
              <a:rPr lang="en-US" altLang="en-US" sz="1600" dirty="0" err="1"/>
              <a:t>polycubes</a:t>
            </a:r>
            <a:r>
              <a:rPr lang="en-US" altLang="en-US" sz="1600" dirty="0"/>
              <a:t>), equilateral triangle (</a:t>
            </a:r>
            <a:r>
              <a:rPr lang="en-US" altLang="en-US" sz="1600" dirty="0" err="1"/>
              <a:t>polyiamonds</a:t>
            </a:r>
            <a:r>
              <a:rPr lang="en-US" altLang="en-US" sz="1600" dirty="0"/>
              <a:t>), hexagon (</a:t>
            </a:r>
            <a:r>
              <a:rPr lang="en-US" altLang="en-US" sz="1600" dirty="0" err="1"/>
              <a:t>polyhexes</a:t>
            </a:r>
            <a:r>
              <a:rPr lang="en-US" altLang="en-US" sz="1600" dirty="0"/>
              <a:t>), right triangle (</a:t>
            </a:r>
            <a:r>
              <a:rPr lang="en-US" altLang="en-US" sz="1600" dirty="0" err="1"/>
              <a:t>polytans</a:t>
            </a:r>
            <a:r>
              <a:rPr lang="en-US" altLang="en-US" sz="1600" dirty="0"/>
              <a:t>), golden triangles (</a:t>
            </a:r>
            <a:r>
              <a:rPr lang="en-US" altLang="en-US" sz="1600" dirty="0" err="1"/>
              <a:t>polyores</a:t>
            </a:r>
            <a:r>
              <a:rPr lang="en-US" altLang="en-US" sz="1600" dirty="0"/>
              <a:t>) </a:t>
            </a:r>
          </a:p>
          <a:p>
            <a:pPr>
              <a:spcBef>
                <a:spcPct val="0"/>
              </a:spcBef>
              <a:buFontTx/>
              <a:buNone/>
            </a:pPr>
            <a:r>
              <a:rPr lang="en-US" altLang="en-US" sz="1600" b="1" i="1" dirty="0"/>
              <a:t>Bottom row:</a:t>
            </a:r>
            <a:r>
              <a:rPr lang="en-US" altLang="en-US" sz="1600" dirty="0"/>
              <a:t>  Rhombus (polyrhombs), Rombix (</a:t>
            </a:r>
            <a:r>
              <a:rPr lang="en-US" altLang="en-US" sz="1600" dirty="0" err="1"/>
              <a:t>polyrombiks</a:t>
            </a:r>
            <a:r>
              <a:rPr lang="en-US" altLang="en-US" sz="1600" dirty="0"/>
              <a:t>), Hopscotch squares (</a:t>
            </a:r>
            <a:r>
              <a:rPr lang="en-US" altLang="en-US" sz="1600" dirty="0" err="1"/>
              <a:t>polyhops</a:t>
            </a:r>
            <a:r>
              <a:rPr lang="en-US" altLang="en-US" sz="1600" dirty="0"/>
              <a:t>), Roundominoes (</a:t>
            </a:r>
            <a:r>
              <a:rPr lang="en-US" altLang="en-US" sz="1600" dirty="0" err="1"/>
              <a:t>polyrounds</a:t>
            </a:r>
            <a:r>
              <a:rPr lang="en-US" altLang="en-US" sz="1600" dirty="0"/>
              <a:t>), </a:t>
            </a:r>
            <a:r>
              <a:rPr lang="en-US" altLang="en-US" sz="1600" dirty="0" err="1"/>
              <a:t>ChooChooLoops</a:t>
            </a:r>
            <a:r>
              <a:rPr lang="en-US" altLang="en-US" sz="1600" dirty="0"/>
              <a:t> (</a:t>
            </a:r>
            <a:r>
              <a:rPr lang="en-US" altLang="en-US" sz="1600" dirty="0" err="1"/>
              <a:t>polybends</a:t>
            </a:r>
            <a:r>
              <a:rPr lang="en-US" altLang="en-US" sz="1600" dirty="0"/>
              <a:t>), </a:t>
            </a:r>
            <a:r>
              <a:rPr lang="en-US" altLang="en-US" sz="1600" dirty="0" err="1"/>
              <a:t>Ochominoes</a:t>
            </a:r>
            <a:r>
              <a:rPr lang="en-US" altLang="en-US" sz="1600" dirty="0"/>
              <a:t> (polyocts).</a:t>
            </a:r>
          </a:p>
        </p:txBody>
      </p:sp>
      <p:pic>
        <p:nvPicPr>
          <p:cNvPr id="3076" name="Picture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124200"/>
            <a:ext cx="76565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olyforms (pag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46931" y="647700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7363"/>
    </mc:Choice>
    <mc:Fallback xmlns="">
      <p:transition spd="slow" advTm="107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6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106730" objId="3"/>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152400" y="152400"/>
            <a:ext cx="8839200" cy="2246313"/>
          </a:xfrm>
          <a:prstGeom prst="rect">
            <a:avLst/>
          </a:prstGeom>
          <a:noFill/>
        </p:spPr>
        <p:txBody>
          <a:bodyPr>
            <a:spAutoFit/>
          </a:bodyPr>
          <a:lstStyle/>
          <a:p>
            <a:pPr>
              <a:defRPr/>
            </a:pPr>
            <a:r>
              <a:rPr lang="en-US" altLang="en-US" sz="2800" dirty="0">
                <a:latin typeface="CabernetJF" pitchFamily="50" charset="0"/>
              </a:rPr>
              <a:t>… Hopscotch</a:t>
            </a:r>
            <a:r>
              <a:rPr lang="en-US" baseline="30000" dirty="0"/>
              <a:t>TM</a:t>
            </a:r>
            <a:r>
              <a:rPr lang="en-US" altLang="en-US" sz="2800" dirty="0">
                <a:latin typeface="CabernetJF" pitchFamily="50" charset="0"/>
              </a:rPr>
              <a:t> set </a:t>
            </a:r>
          </a:p>
          <a:p>
            <a:pPr>
              <a:defRPr/>
            </a:pPr>
            <a:r>
              <a:rPr lang="en-US" altLang="en-US" sz="2800" dirty="0">
                <a:latin typeface="+mn-lt"/>
              </a:rPr>
              <a:t>See now the grid, like brickwork on a hill,</a:t>
            </a:r>
          </a:p>
          <a:p>
            <a:pPr>
              <a:defRPr/>
            </a:pPr>
            <a:r>
              <a:rPr lang="en-US" sz="2800" dirty="0">
                <a:latin typeface="+mn-lt"/>
              </a:rPr>
              <a:t>That undergirds each fascinating figure’s fill.</a:t>
            </a:r>
          </a:p>
          <a:p>
            <a:pPr>
              <a:defRPr/>
            </a:pPr>
            <a:r>
              <a:rPr lang="en-US" sz="2800" dirty="0">
                <a:latin typeface="+mn-lt"/>
              </a:rPr>
              <a:t>What’s tricky here is that each piece must remain</a:t>
            </a:r>
          </a:p>
          <a:p>
            <a:pPr>
              <a:defRPr/>
            </a:pPr>
            <a:r>
              <a:rPr lang="en-US" sz="2800" dirty="0">
                <a:latin typeface="+mn-lt"/>
              </a:rPr>
              <a:t>In horizontal mode, a challenge for your eye and brain.</a:t>
            </a:r>
          </a:p>
        </p:txBody>
      </p:sp>
      <p:pic>
        <p:nvPicPr>
          <p:cNvPr id="2150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705100"/>
            <a:ext cx="3200400" cy="398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9100" y="4197350"/>
            <a:ext cx="4953000"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2740025"/>
            <a:ext cx="61976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opscotch (page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44000" y="617220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198"/>
    </mc:Choice>
    <mc:Fallback xmlns="">
      <p:transition spd="slow" advTm="30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26834" objId="4"/>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925" y="3957638"/>
            <a:ext cx="1752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28913" y="3362325"/>
            <a:ext cx="2481262" cy="242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43563" y="2590800"/>
            <a:ext cx="3205162"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flipH="1">
            <a:off x="304800" y="152400"/>
            <a:ext cx="8686800" cy="2800350"/>
          </a:xfrm>
          <a:prstGeom prst="rect">
            <a:avLst/>
          </a:prstGeom>
          <a:noFill/>
        </p:spPr>
        <p:txBody>
          <a:bodyPr>
            <a:spAutoFit/>
          </a:bodyPr>
          <a:lstStyle/>
          <a:p>
            <a:pPr>
              <a:defRPr/>
            </a:pPr>
            <a:r>
              <a:rPr lang="en-US" altLang="en-US" sz="3600" dirty="0">
                <a:latin typeface="CabernetJF" pitchFamily="50" charset="0"/>
              </a:rPr>
              <a:t>… polyrounds </a:t>
            </a:r>
          </a:p>
          <a:p>
            <a:pPr>
              <a:defRPr/>
            </a:pPr>
            <a:r>
              <a:rPr lang="en-US" altLang="en-US" sz="2800" dirty="0">
                <a:latin typeface="+mn-lt"/>
              </a:rPr>
              <a:t>Let’s fill a square with circles, then you’ll notice</a:t>
            </a:r>
          </a:p>
          <a:p>
            <a:pPr>
              <a:defRPr/>
            </a:pPr>
            <a:r>
              <a:rPr lang="en-US" altLang="en-US" sz="2800" dirty="0">
                <a:latin typeface="+mn-lt"/>
              </a:rPr>
              <a:t>How between the circles the opening bowed is.</a:t>
            </a:r>
          </a:p>
          <a:p>
            <a:pPr>
              <a:defRPr/>
            </a:pPr>
            <a:r>
              <a:rPr lang="en-US" altLang="en-US" sz="2800" dirty="0">
                <a:latin typeface="+mn-lt"/>
              </a:rPr>
              <a:t>Let’s make those into “bridges” joining 2 or 3 or 4,</a:t>
            </a:r>
          </a:p>
          <a:p>
            <a:pPr>
              <a:defRPr/>
            </a:pPr>
            <a:r>
              <a:rPr lang="en-US" altLang="en-US" sz="2800" dirty="0">
                <a:latin typeface="+mn-lt"/>
              </a:rPr>
              <a:t>Each shape has its own color, of each, one or more.</a:t>
            </a:r>
          </a:p>
          <a:p>
            <a:pPr>
              <a:defRPr/>
            </a:pPr>
            <a:endParaRPr lang="en-US" sz="2800" dirty="0">
              <a:latin typeface="+mn-lt"/>
            </a:endParaRPr>
          </a:p>
        </p:txBody>
      </p:sp>
      <p:sp>
        <p:nvSpPr>
          <p:cNvPr id="22534" name="TextBox 5"/>
          <p:cNvSpPr txBox="1">
            <a:spLocks noChangeArrowheads="1"/>
          </p:cNvSpPr>
          <p:nvPr/>
        </p:nvSpPr>
        <p:spPr bwMode="auto">
          <a:xfrm flipH="1">
            <a:off x="457200" y="6010275"/>
            <a:ext cx="8305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b="1" i="1"/>
              <a:t>Left:</a:t>
            </a:r>
            <a:r>
              <a:rPr lang="en-US" altLang="en-US" sz="1800"/>
              <a:t> Roundominoes</a:t>
            </a:r>
            <a:r>
              <a:rPr lang="en-US" altLang="en-US" sz="1000"/>
              <a:t>®</a:t>
            </a:r>
            <a:r>
              <a:rPr lang="en-US" altLang="en-US" sz="1800"/>
              <a:t>, 28 pieces, sizes 1-3.  </a:t>
            </a:r>
            <a:r>
              <a:rPr lang="en-US" altLang="en-US" sz="1800" b="1" i="1"/>
              <a:t>Center: </a:t>
            </a:r>
            <a:r>
              <a:rPr lang="en-US" altLang="en-US" sz="1800"/>
              <a:t>Super Roundominoes</a:t>
            </a:r>
            <a:r>
              <a:rPr lang="en-US" altLang="en-US" sz="1000"/>
              <a:t>®</a:t>
            </a:r>
            <a:r>
              <a:rPr lang="en-US" altLang="en-US" sz="1800"/>
              <a:t>, 43 pieces, sizes 1-4. Right: </a:t>
            </a:r>
            <a:r>
              <a:rPr lang="en-US" altLang="en-US" sz="1800" b="1" i="1"/>
              <a:t>Grand Roundominoes</a:t>
            </a:r>
            <a:r>
              <a:rPr lang="en-US" altLang="en-US" sz="1000" b="1" i="1"/>
              <a:t>®</a:t>
            </a:r>
            <a:r>
              <a:rPr lang="en-US" altLang="en-US" sz="1800"/>
              <a:t>, 83 pieces, sizes 1-5.</a:t>
            </a:r>
          </a:p>
        </p:txBody>
      </p:sp>
      <p:pic>
        <p:nvPicPr>
          <p:cNvPr id="3" name="Polyrounds (page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78462" y="6090443"/>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964"/>
    </mc:Choice>
    <mc:Fallback xmlns="">
      <p:transition spd="slow" advTm="47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46069" objId="3"/>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152400" y="76200"/>
            <a:ext cx="7315200" cy="3232150"/>
          </a:xfrm>
          <a:prstGeom prst="rect">
            <a:avLst/>
          </a:prstGeom>
          <a:noFill/>
        </p:spPr>
        <p:txBody>
          <a:bodyPr>
            <a:spAutoFit/>
          </a:bodyPr>
          <a:lstStyle/>
          <a:p>
            <a:pPr>
              <a:defRPr/>
            </a:pPr>
            <a:r>
              <a:rPr lang="en-US" altLang="en-US" sz="3600" dirty="0">
                <a:latin typeface="CabernetJF" pitchFamily="50" charset="0"/>
              </a:rPr>
              <a:t>… polybends </a:t>
            </a:r>
          </a:p>
          <a:p>
            <a:pPr>
              <a:defRPr/>
            </a:pPr>
            <a:r>
              <a:rPr lang="en-US" altLang="en-US" sz="2800" dirty="0">
                <a:latin typeface="+mn-lt"/>
              </a:rPr>
              <a:t>Cut a doughnut in 4 wedges,</a:t>
            </a:r>
          </a:p>
          <a:p>
            <a:pPr>
              <a:defRPr/>
            </a:pPr>
            <a:r>
              <a:rPr lang="en-US" sz="2800" dirty="0">
                <a:latin typeface="+mn-lt"/>
              </a:rPr>
              <a:t>Join those arcs by their edges.</a:t>
            </a:r>
          </a:p>
          <a:p>
            <a:pPr>
              <a:defRPr/>
            </a:pPr>
            <a:r>
              <a:rPr lang="en-US" sz="2800" dirty="0">
                <a:latin typeface="+mn-lt"/>
              </a:rPr>
              <a:t>Place them to build loopy tracks.</a:t>
            </a:r>
          </a:p>
          <a:p>
            <a:pPr>
              <a:defRPr/>
            </a:pPr>
            <a:r>
              <a:rPr lang="en-US" sz="2800" dirty="0">
                <a:latin typeface="+mn-lt"/>
              </a:rPr>
              <a:t>Symmetries make you relax.</a:t>
            </a:r>
          </a:p>
          <a:p>
            <a:pPr>
              <a:defRPr/>
            </a:pPr>
            <a:r>
              <a:rPr lang="en-US" sz="2800" dirty="0">
                <a:latin typeface="+mn-lt"/>
              </a:rPr>
              <a:t>Four sizes, each in its own hue</a:t>
            </a:r>
          </a:p>
          <a:p>
            <a:pPr>
              <a:defRPr/>
            </a:pPr>
            <a:r>
              <a:rPr lang="en-US" sz="2800" dirty="0">
                <a:latin typeface="+mn-lt"/>
              </a:rPr>
              <a:t>Encloses islands. Can you do?</a:t>
            </a:r>
          </a:p>
        </p:txBody>
      </p:sp>
      <p:pic>
        <p:nvPicPr>
          <p:cNvPr id="2355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670300"/>
            <a:ext cx="76612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52400"/>
            <a:ext cx="358140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6"/>
          <p:cNvSpPr txBox="1">
            <a:spLocks noChangeArrowheads="1"/>
          </p:cNvSpPr>
          <p:nvPr/>
        </p:nvSpPr>
        <p:spPr bwMode="auto">
          <a:xfrm>
            <a:off x="685800" y="6108700"/>
            <a:ext cx="7585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b="1" i="1"/>
              <a:t>Above:  </a:t>
            </a:r>
            <a:r>
              <a:rPr lang="en-US" altLang="en-US" sz="1800"/>
              <a:t>The 16 pieces of ChooChooLoops</a:t>
            </a:r>
            <a:r>
              <a:rPr lang="en-US" altLang="en-US" sz="1000" baseline="30000"/>
              <a:t>TM</a:t>
            </a:r>
            <a:r>
              <a:rPr lang="en-US" altLang="en-US" sz="1800"/>
              <a:t> in all combinations of 1 to 4 quarter-ring segments, curving in and out.</a:t>
            </a:r>
          </a:p>
        </p:txBody>
      </p:sp>
      <p:pic>
        <p:nvPicPr>
          <p:cNvPr id="4" name="Polybends (page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368009"/>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753"/>
    </mc:Choice>
    <mc:Fallback xmlns="">
      <p:transition spd="slow" advTm="35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33908" objId="4"/>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2"/>
          <p:cNvSpPr txBox="1">
            <a:spLocks noChangeArrowheads="1"/>
          </p:cNvSpPr>
          <p:nvPr/>
        </p:nvSpPr>
        <p:spPr bwMode="auto">
          <a:xfrm flipH="1">
            <a:off x="228600" y="107950"/>
            <a:ext cx="868680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3600">
                <a:latin typeface="CabernetJF" pitchFamily="50" charset="0"/>
              </a:rPr>
              <a:t>… polyocts </a:t>
            </a:r>
            <a:endParaRPr lang="en-US" altLang="en-US" sz="3600"/>
          </a:p>
          <a:p>
            <a:pPr>
              <a:spcBef>
                <a:spcPct val="0"/>
              </a:spcBef>
              <a:buFontTx/>
              <a:buNone/>
            </a:pPr>
            <a:r>
              <a:rPr lang="en-US" altLang="en-US" sz="2400"/>
              <a:t>Two octagons join up, like figure 8’s as pairs. </a:t>
            </a:r>
          </a:p>
          <a:p>
            <a:pPr>
              <a:spcBef>
                <a:spcPct val="0"/>
              </a:spcBef>
              <a:buFontTx/>
              <a:buNone/>
            </a:pPr>
            <a:r>
              <a:rPr lang="en-US" altLang="en-US" sz="2400"/>
              <a:t>Now give each pair, from zero to six, some little squares</a:t>
            </a:r>
          </a:p>
          <a:p>
            <a:pPr>
              <a:spcBef>
                <a:spcPct val="0"/>
              </a:spcBef>
              <a:buFontTx/>
              <a:buNone/>
            </a:pPr>
            <a:r>
              <a:rPr lang="en-US" altLang="en-US" sz="2400"/>
              <a:t>To help make corners—24 all-different tiles can fill</a:t>
            </a:r>
          </a:p>
          <a:p>
            <a:pPr>
              <a:spcBef>
                <a:spcPct val="0"/>
              </a:spcBef>
              <a:buFontTx/>
              <a:buNone/>
            </a:pPr>
            <a:r>
              <a:rPr lang="en-US" altLang="en-US" sz="2400"/>
              <a:t>The plane with colors separated, as you will,</a:t>
            </a:r>
          </a:p>
          <a:p>
            <a:pPr>
              <a:spcBef>
                <a:spcPct val="0"/>
              </a:spcBef>
              <a:buFontTx/>
              <a:buNone/>
            </a:pPr>
            <a:r>
              <a:rPr lang="en-US" altLang="en-US" sz="2400"/>
              <a:t>Or color groupings, neighborly affection,</a:t>
            </a:r>
          </a:p>
          <a:p>
            <a:pPr>
              <a:spcBef>
                <a:spcPct val="0"/>
              </a:spcBef>
              <a:buFontTx/>
              <a:buNone/>
            </a:pPr>
            <a:r>
              <a:rPr lang="en-US" altLang="en-US" sz="2400"/>
              <a:t>A work of art, each pattern’s a confection!</a:t>
            </a:r>
          </a:p>
          <a:p>
            <a:pPr>
              <a:spcBef>
                <a:spcPct val="0"/>
              </a:spcBef>
              <a:buFontTx/>
              <a:buNone/>
            </a:pPr>
            <a:endParaRPr lang="en-US" altLang="en-US" sz="2400"/>
          </a:p>
          <a:p>
            <a:pPr>
              <a:spcBef>
                <a:spcPct val="0"/>
              </a:spcBef>
              <a:buFontTx/>
              <a:buNone/>
            </a:pPr>
            <a:endParaRPr lang="en-US" altLang="en-US" sz="2400"/>
          </a:p>
          <a:p>
            <a:pPr>
              <a:spcBef>
                <a:spcPct val="0"/>
              </a:spcBef>
              <a:buFontTx/>
              <a:buNone/>
            </a:pPr>
            <a:endParaRPr lang="en-US" altLang="en-US" sz="2400"/>
          </a:p>
          <a:p>
            <a:pPr>
              <a:spcBef>
                <a:spcPct val="0"/>
              </a:spcBef>
              <a:buFontTx/>
              <a:buNone/>
            </a:pPr>
            <a:endParaRPr lang="en-US" altLang="en-US" sz="2400"/>
          </a:p>
          <a:p>
            <a:pPr>
              <a:spcBef>
                <a:spcPct val="0"/>
              </a:spcBef>
              <a:buFontTx/>
              <a:buNone/>
            </a:pPr>
            <a:endParaRPr lang="en-US" altLang="en-US" sz="2400"/>
          </a:p>
          <a:p>
            <a:pPr>
              <a:spcBef>
                <a:spcPct val="0"/>
              </a:spcBef>
              <a:buFontTx/>
              <a:buNone/>
            </a:pPr>
            <a:r>
              <a:rPr lang="en-US" altLang="en-US" sz="2400"/>
              <a:t>OCHOMINOES</a:t>
            </a:r>
          </a:p>
        </p:txBody>
      </p:sp>
      <p:pic>
        <p:nvPicPr>
          <p:cNvPr id="2457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55863" y="2925763"/>
            <a:ext cx="6421437"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olyocts (page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67800" y="624840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211"/>
    </mc:Choice>
    <mc:Fallback xmlns="">
      <p:transition spd="slow" advTm="39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3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 objId="3"/>
        <p14:stopEvt time="37389" objId="3"/>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874963" y="2565400"/>
            <a:ext cx="3106737"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0513" y="3200400"/>
            <a:ext cx="2514600" cy="238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flipH="1">
            <a:off x="225425" y="133350"/>
            <a:ext cx="8686800" cy="2246313"/>
          </a:xfrm>
          <a:prstGeom prst="rect">
            <a:avLst/>
          </a:prstGeom>
          <a:noFill/>
        </p:spPr>
        <p:txBody>
          <a:bodyPr>
            <a:spAutoFit/>
          </a:bodyPr>
          <a:lstStyle/>
          <a:p>
            <a:pPr>
              <a:defRPr/>
            </a:pPr>
            <a:r>
              <a:rPr lang="en-US" altLang="en-US" sz="2800" dirty="0">
                <a:latin typeface="CabernetJF" pitchFamily="50" charset="0"/>
              </a:rPr>
              <a:t>… Ochominoes</a:t>
            </a:r>
            <a:r>
              <a:rPr lang="en-US" baseline="30000" dirty="0"/>
              <a:t>TM</a:t>
            </a:r>
            <a:r>
              <a:rPr lang="en-US" altLang="en-US" sz="2800" dirty="0">
                <a:latin typeface="CabernetJF" pitchFamily="50" charset="0"/>
              </a:rPr>
              <a:t>, Triangule-8</a:t>
            </a:r>
            <a:r>
              <a:rPr lang="en-US" baseline="30000" dirty="0"/>
              <a:t>TM</a:t>
            </a:r>
            <a:r>
              <a:rPr lang="en-US" altLang="en-US" sz="2800" dirty="0">
                <a:latin typeface="CabernetJF" pitchFamily="50" charset="0"/>
              </a:rPr>
              <a:t>, Doris</a:t>
            </a:r>
            <a:r>
              <a:rPr lang="en-US" baseline="30000" dirty="0"/>
              <a:t>TM</a:t>
            </a:r>
            <a:r>
              <a:rPr lang="en-US" altLang="en-US" sz="2800" dirty="0">
                <a:latin typeface="CabernetJF" pitchFamily="50" charset="0"/>
              </a:rPr>
              <a:t> </a:t>
            </a:r>
          </a:p>
          <a:p>
            <a:pPr>
              <a:defRPr/>
            </a:pPr>
            <a:r>
              <a:rPr lang="en-US" altLang="en-US" sz="2800" dirty="0">
                <a:latin typeface="+mn-lt"/>
              </a:rPr>
              <a:t>To tile the plane with octagons and leave no hole,</a:t>
            </a:r>
          </a:p>
          <a:p>
            <a:pPr>
              <a:defRPr/>
            </a:pPr>
            <a:r>
              <a:rPr lang="en-US" altLang="en-US" sz="2800" dirty="0">
                <a:latin typeface="+mn-lt"/>
              </a:rPr>
              <a:t> You need those many squares to play a helping role. These three treat octagons in different styles:</a:t>
            </a:r>
          </a:p>
          <a:p>
            <a:pPr>
              <a:defRPr/>
            </a:pPr>
            <a:r>
              <a:rPr lang="en-US" sz="2800" dirty="0">
                <a:latin typeface="+mn-lt"/>
              </a:rPr>
              <a:t>As pairs, triangulated, and edge-colored tiles.</a:t>
            </a:r>
          </a:p>
        </p:txBody>
      </p:sp>
      <p:sp>
        <p:nvSpPr>
          <p:cNvPr id="25605" name="TextBox 6"/>
          <p:cNvSpPr txBox="1">
            <a:spLocks noChangeArrowheads="1"/>
          </p:cNvSpPr>
          <p:nvPr/>
        </p:nvSpPr>
        <p:spPr bwMode="auto">
          <a:xfrm flipH="1">
            <a:off x="533400" y="5499100"/>
            <a:ext cx="83058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b="1" i="1" dirty="0"/>
              <a:t>Left:</a:t>
            </a:r>
            <a:r>
              <a:rPr lang="en-US" altLang="en-US" sz="1800" dirty="0"/>
              <a:t>  Ochominoes, 24 diocts with 0 to 6 squares per tile.  </a:t>
            </a:r>
            <a:r>
              <a:rPr lang="en-US" altLang="en-US" sz="1800" b="1" i="1" dirty="0"/>
              <a:t>Center: </a:t>
            </a:r>
            <a:r>
              <a:rPr lang="en-US" altLang="en-US" sz="1800" dirty="0"/>
              <a:t>Triangule-8, 20 </a:t>
            </a:r>
            <a:r>
              <a:rPr lang="en-US" altLang="en-US" sz="1800" dirty="0" smtClean="0"/>
              <a:t>Euler-style triangulated </a:t>
            </a:r>
            <a:r>
              <a:rPr lang="en-US" altLang="en-US" sz="1800" dirty="0"/>
              <a:t>octagons with 12 square islands to form the lattice. </a:t>
            </a:r>
            <a:r>
              <a:rPr lang="en-US" altLang="en-US" sz="1800" b="1" i="1" dirty="0"/>
              <a:t>Right:</a:t>
            </a:r>
            <a:r>
              <a:rPr lang="en-US" altLang="en-US" sz="1800" dirty="0"/>
              <a:t> Doris, 24 all-different octagons inlaid with every combination of 3 edge colors to match their neighbors, with 16 built-in square islands.</a:t>
            </a:r>
          </a:p>
        </p:txBody>
      </p:sp>
      <p:pic>
        <p:nvPicPr>
          <p:cNvPr id="25606"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88063" y="2673350"/>
            <a:ext cx="2811462" cy="281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ctagons (page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82087" y="6370637"/>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549"/>
    </mc:Choice>
    <mc:Fallback xmlns="">
      <p:transition spd="slow" advTm="61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3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0" objId="2"/>
        <p14:stopEvt time="59374" objId="2"/>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1371600" y="685800"/>
            <a:ext cx="8077200"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800">
                <a:latin typeface="Arial Black" panose="020B0A04020102020204" pitchFamily="34" charset="0"/>
                <a:ea typeface="Calibri" panose="020F0502020204030204" pitchFamily="34" charset="0"/>
                <a:cs typeface="Times New Roman" panose="02020603050405020304" pitchFamily="18" charset="0"/>
              </a:rPr>
              <a:t>Conclusion</a:t>
            </a:r>
            <a:endParaRPr lang="en-US" altLang="en-US" sz="1600">
              <a:latin typeface="Calibri" panose="020F0502020204030204" pitchFamily="34" charset="0"/>
              <a:ea typeface="Calibri" panose="020F0502020204030204" pitchFamily="34" charset="0"/>
              <a:cs typeface="Times New Roman" panose="02020603050405020304" pitchFamily="18" charset="0"/>
            </a:endParaRPr>
          </a:p>
          <a:p>
            <a:pPr>
              <a:spcBef>
                <a:spcPct val="0"/>
              </a:spcBef>
              <a:buFontTx/>
              <a:buNone/>
            </a:pPr>
            <a:r>
              <a:rPr lang="en-US" altLang="en-US" sz="1800">
                <a:latin typeface="Times New Roman" panose="02020603050405020304" pitchFamily="18" charset="0"/>
                <a:ea typeface="Calibri" panose="020F0502020204030204" pitchFamily="34" charset="0"/>
                <a:cs typeface="Times New Roman" panose="02020603050405020304" pitchFamily="18" charset="0"/>
              </a:rPr>
              <a:t> </a:t>
            </a:r>
            <a:endParaRPr lang="en-US" altLang="en-US" sz="1600">
              <a:latin typeface="Calibri" panose="020F0502020204030204" pitchFamily="34" charset="0"/>
              <a:ea typeface="Calibri" panose="020F0502020204030204" pitchFamily="34" charset="0"/>
              <a:cs typeface="Times New Roman" panose="02020603050405020304" pitchFamily="18" charset="0"/>
            </a:endParaRPr>
          </a:p>
          <a:p>
            <a:pPr algn="just">
              <a:spcBef>
                <a:spcPct val="0"/>
              </a:spcBef>
              <a:buFontTx/>
              <a:buNone/>
            </a:pPr>
            <a:r>
              <a:rPr lang="en-US" altLang="en-US" sz="2400">
                <a:latin typeface="Times New Roman" panose="02020603050405020304" pitchFamily="18" charset="0"/>
                <a:ea typeface="Calibri" panose="020F0502020204030204" pitchFamily="34" charset="0"/>
                <a:cs typeface="Times New Roman" panose="02020603050405020304" pitchFamily="18" charset="0"/>
              </a:rPr>
              <a:t>This enumeration is not the fullest score.</a:t>
            </a:r>
          </a:p>
          <a:p>
            <a:pPr algn="just">
              <a:spcBef>
                <a:spcPct val="0"/>
              </a:spcBef>
              <a:buFontTx/>
              <a:buNone/>
            </a:pPr>
            <a:r>
              <a:rPr lang="en-US" altLang="en-US" sz="2400">
                <a:latin typeface="Times New Roman" panose="02020603050405020304" pitchFamily="18" charset="0"/>
                <a:ea typeface="Calibri" panose="020F0502020204030204" pitchFamily="34" charset="0"/>
                <a:cs typeface="Times New Roman" panose="02020603050405020304" pitchFamily="18" charset="0"/>
              </a:rPr>
              <a:t>Geometry leaves lots more of every level to explore.</a:t>
            </a:r>
          </a:p>
          <a:p>
            <a:pPr algn="just">
              <a:spcBef>
                <a:spcPct val="0"/>
              </a:spcBef>
              <a:buFontTx/>
              <a:buNone/>
            </a:pPr>
            <a:r>
              <a:rPr lang="en-US" altLang="en-US" sz="2400">
                <a:latin typeface="Times New Roman" panose="02020603050405020304" pitchFamily="18" charset="0"/>
                <a:ea typeface="Calibri" panose="020F0502020204030204" pitchFamily="34" charset="0"/>
                <a:cs typeface="Times New Roman" panose="02020603050405020304" pitchFamily="18" charset="0"/>
              </a:rPr>
              <a:t>The essence is to find a starting point and grow,</a:t>
            </a:r>
          </a:p>
          <a:p>
            <a:pPr algn="just">
              <a:spcBef>
                <a:spcPct val="0"/>
              </a:spcBef>
              <a:buFontTx/>
              <a:buNone/>
            </a:pPr>
            <a:r>
              <a:rPr lang="en-US" altLang="en-US" sz="2400">
                <a:latin typeface="Times New Roman" panose="02020603050405020304" pitchFamily="18" charset="0"/>
                <a:ea typeface="Calibri" panose="020F0502020204030204" pitchFamily="34" charset="0"/>
                <a:cs typeface="Times New Roman" panose="02020603050405020304" pitchFamily="18" charset="0"/>
              </a:rPr>
              <a:t>Expanding ever up and outward by algorithmic flow.</a:t>
            </a:r>
          </a:p>
          <a:p>
            <a:pPr algn="just">
              <a:spcBef>
                <a:spcPct val="0"/>
              </a:spcBef>
              <a:buFontTx/>
              <a:buNone/>
            </a:pPr>
            <a:endParaRPr lang="en-US" altLang="en-US" sz="1800">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Tx/>
              <a:buNone/>
            </a:pPr>
            <a:endParaRPr lang="en-US" altLang="en-US" sz="1800">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Tx/>
              <a:buNone/>
            </a:pPr>
            <a:endParaRPr lang="en-US" altLang="en-US" sz="1800">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Tx/>
              <a:buNone/>
            </a:pPr>
            <a:endParaRPr lang="en-US" altLang="en-US" sz="1800">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Tx/>
              <a:buNone/>
            </a:pPr>
            <a:endParaRPr lang="en-US" altLang="en-US" sz="1600">
              <a:latin typeface="Calibri" panose="020F0502020204030204" pitchFamily="34" charset="0"/>
              <a:ea typeface="Calibri" panose="020F0502020204030204" pitchFamily="34" charset="0"/>
              <a:cs typeface="Times New Roman" panose="02020603050405020304" pitchFamily="18" charset="0"/>
            </a:endParaRPr>
          </a:p>
          <a:p>
            <a:pPr algn="just">
              <a:spcBef>
                <a:spcPct val="0"/>
              </a:spcBef>
              <a:buFontTx/>
              <a:buNone/>
            </a:pPr>
            <a:endParaRPr lang="en-US" altLang="en-US" sz="1800">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Tx/>
              <a:buNone/>
            </a:pPr>
            <a:endParaRPr lang="en-US" altLang="en-US" sz="1800">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Tx/>
              <a:buNone/>
            </a:pPr>
            <a:endParaRPr lang="en-US" altLang="en-US" sz="1800">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Tx/>
              <a:buNone/>
            </a:pPr>
            <a:endParaRPr lang="en-US" altLang="en-US" sz="1800">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Tx/>
              <a:buNone/>
            </a:pPr>
            <a:endParaRPr lang="en-US" altLang="en-US" sz="1800">
              <a:latin typeface="Times New Roman" panose="02020603050405020304" pitchFamily="18" charset="0"/>
              <a:ea typeface="Calibri" panose="020F0502020204030204" pitchFamily="34" charset="0"/>
              <a:cs typeface="Times New Roman" panose="02020603050405020304" pitchFamily="18" charset="0"/>
            </a:endParaRPr>
          </a:p>
          <a:p>
            <a:pPr algn="ctr">
              <a:spcBef>
                <a:spcPct val="0"/>
              </a:spcBef>
              <a:buFontTx/>
              <a:buNone/>
            </a:pPr>
            <a:endParaRPr lang="en-US" altLang="en-US" sz="4800" b="1">
              <a:ea typeface="Calibri" panose="020F0502020204030204" pitchFamily="34" charset="0"/>
              <a:cs typeface="Times New Roman" panose="02020603050405020304" pitchFamily="18" charset="0"/>
            </a:endParaRPr>
          </a:p>
        </p:txBody>
      </p:sp>
      <p:pic>
        <p:nvPicPr>
          <p:cNvPr id="2662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5561013"/>
            <a:ext cx="156210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3200400"/>
            <a:ext cx="3910013" cy="333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onclusion (page 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1437" y="6196806"/>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446"/>
    </mc:Choice>
    <mc:Fallback xmlns="">
      <p:transition spd="slow" advTm="32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 objId="3"/>
        <p14:stopEvt time="32446" objId="3"/>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2743200"/>
            <a:ext cx="3833813"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itle 1"/>
          <p:cNvSpPr>
            <a:spLocks noGrp="1"/>
          </p:cNvSpPr>
          <p:nvPr>
            <p:ph type="ctrTitle"/>
          </p:nvPr>
        </p:nvSpPr>
        <p:spPr/>
        <p:txBody>
          <a:bodyPr/>
          <a:lstStyle/>
          <a:p>
            <a:r>
              <a:rPr lang="en-US" altLang="en-US" smtClean="0"/>
              <a:t> </a:t>
            </a:r>
          </a:p>
        </p:txBody>
      </p:sp>
      <p:sp>
        <p:nvSpPr>
          <p:cNvPr id="27652" name="Rectangle 3"/>
          <p:cNvSpPr>
            <a:spLocks noChangeArrowheads="1"/>
          </p:cNvSpPr>
          <p:nvPr/>
        </p:nvSpPr>
        <p:spPr bwMode="auto">
          <a:xfrm>
            <a:off x="990600" y="838200"/>
            <a:ext cx="7772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US" altLang="en-US" sz="2400">
                <a:latin typeface="Times New Roman" panose="02020603050405020304" pitchFamily="18" charset="0"/>
                <a:ea typeface="Calibri" panose="020F0502020204030204" pitchFamily="34" charset="0"/>
                <a:cs typeface="Times New Roman" panose="02020603050405020304" pitchFamily="18" charset="0"/>
              </a:rPr>
              <a:t>Each chain becomes a Universe, a periodic drive,</a:t>
            </a:r>
          </a:p>
          <a:p>
            <a:pPr algn="just">
              <a:spcBef>
                <a:spcPct val="0"/>
              </a:spcBef>
              <a:buFontTx/>
              <a:buNone/>
            </a:pPr>
            <a:r>
              <a:rPr lang="en-US" altLang="en-US" sz="2400">
                <a:latin typeface="Times New Roman" panose="02020603050405020304" pitchFamily="18" charset="0"/>
                <a:ea typeface="Calibri" panose="020F0502020204030204" pitchFamily="34" charset="0"/>
                <a:cs typeface="Times New Roman" panose="02020603050405020304" pitchFamily="18" charset="0"/>
              </a:rPr>
              <a:t>Ascending and continuous, its energy alive.</a:t>
            </a:r>
          </a:p>
          <a:p>
            <a:pPr algn="just">
              <a:spcBef>
                <a:spcPct val="0"/>
              </a:spcBef>
              <a:buFontTx/>
              <a:buNone/>
            </a:pPr>
            <a:r>
              <a:rPr lang="en-US" altLang="en-US" sz="2400">
                <a:latin typeface="Times New Roman" panose="02020603050405020304" pitchFamily="18" charset="0"/>
                <a:ea typeface="Calibri" panose="020F0502020204030204" pitchFamily="34" charset="0"/>
                <a:cs typeface="Times New Roman" panose="02020603050405020304" pitchFamily="18" charset="0"/>
              </a:rPr>
              <a:t>Each step combines from previous stages—evolution’s code,</a:t>
            </a:r>
          </a:p>
          <a:p>
            <a:pPr algn="just">
              <a:spcBef>
                <a:spcPct val="0"/>
              </a:spcBef>
              <a:buFontTx/>
              <a:buNone/>
            </a:pPr>
            <a:r>
              <a:rPr lang="en-US" altLang="en-US" sz="2400">
                <a:latin typeface="Times New Roman" panose="02020603050405020304" pitchFamily="18" charset="0"/>
                <a:ea typeface="Calibri" panose="020F0502020204030204" pitchFamily="34" charset="0"/>
                <a:cs typeface="Times New Roman" panose="02020603050405020304" pitchFamily="18" charset="0"/>
              </a:rPr>
              <a:t>And at each step we can dissect it back to its first node.</a:t>
            </a:r>
          </a:p>
        </p:txBody>
      </p:sp>
      <p:pic>
        <p:nvPicPr>
          <p:cNvPr id="27653"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5638800"/>
            <a:ext cx="1423988"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oncl. (page 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81293" y="647700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681"/>
    </mc:Choice>
    <mc:Fallback xmlns="">
      <p:transition spd="slow" advTm="28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28289" objId="3"/>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ctrTitle"/>
          </p:nvPr>
        </p:nvSpPr>
        <p:spPr>
          <a:xfrm>
            <a:off x="762000" y="990600"/>
            <a:ext cx="8001000" cy="1470025"/>
          </a:xfrm>
        </p:spPr>
        <p:txBody>
          <a:bodyPr/>
          <a:lstStyle/>
          <a:p>
            <a:pPr algn="l"/>
            <a:r>
              <a:rPr lang="en-US" altLang="en-US" sz="2400" smtClean="0">
                <a:latin typeface="Times New Roman" panose="02020603050405020304" pitchFamily="18" charset="0"/>
                <a:ea typeface="Calibri" panose="020F0502020204030204" pitchFamily="34" charset="0"/>
                <a:cs typeface="Times New Roman" panose="02020603050405020304" pitchFamily="18" charset="0"/>
              </a:rPr>
              <a:t>Something there is in human minds that cherishes the new,</a:t>
            </a:r>
            <a:br>
              <a:rPr lang="en-US" altLang="en-US" sz="2400" smtClean="0">
                <a:latin typeface="Times New Roman" panose="02020603050405020304" pitchFamily="18" charset="0"/>
                <a:ea typeface="Calibri" panose="020F0502020204030204" pitchFamily="34" charset="0"/>
                <a:cs typeface="Times New Roman" panose="02020603050405020304" pitchFamily="18" charset="0"/>
              </a:rPr>
            </a:br>
            <a:r>
              <a:rPr lang="en-US" altLang="en-US" sz="2400" smtClean="0">
                <a:latin typeface="Times New Roman" panose="02020603050405020304" pitchFamily="18" charset="0"/>
                <a:ea typeface="Calibri" panose="020F0502020204030204" pitchFamily="34" charset="0"/>
                <a:cs typeface="Times New Roman" panose="02020603050405020304" pitchFamily="18" charset="0"/>
              </a:rPr>
              <a:t>That sees the beauty of emerging order, that it’s good and true.</a:t>
            </a:r>
            <a:br>
              <a:rPr lang="en-US" altLang="en-US" sz="2400" smtClean="0">
                <a:latin typeface="Times New Roman" panose="02020603050405020304" pitchFamily="18" charset="0"/>
                <a:ea typeface="Calibri" panose="020F0502020204030204" pitchFamily="34" charset="0"/>
                <a:cs typeface="Times New Roman" panose="02020603050405020304" pitchFamily="18" charset="0"/>
              </a:rPr>
            </a:br>
            <a:r>
              <a:rPr lang="en-US" altLang="en-US" sz="2400" smtClean="0">
                <a:latin typeface="Times New Roman" panose="02020603050405020304" pitchFamily="18" charset="0"/>
                <a:ea typeface="Calibri" panose="020F0502020204030204" pitchFamily="34" charset="0"/>
                <a:cs typeface="Times New Roman" panose="02020603050405020304" pitchFamily="18" charset="0"/>
              </a:rPr>
              <a:t>That’s how we build a consciousness, no end in sight,</a:t>
            </a:r>
            <a:br>
              <a:rPr lang="en-US" altLang="en-US" sz="2400" smtClean="0">
                <a:latin typeface="Times New Roman" panose="02020603050405020304" pitchFamily="18" charset="0"/>
                <a:ea typeface="Calibri" panose="020F0502020204030204" pitchFamily="34" charset="0"/>
                <a:cs typeface="Times New Roman" panose="02020603050405020304" pitchFamily="18" charset="0"/>
              </a:rPr>
            </a:br>
            <a:r>
              <a:rPr lang="en-US" altLang="en-US" sz="2400" smtClean="0">
                <a:latin typeface="Times New Roman" panose="02020603050405020304" pitchFamily="18" charset="0"/>
                <a:ea typeface="Calibri" panose="020F0502020204030204" pitchFamily="34" charset="0"/>
                <a:cs typeface="Times New Roman" panose="02020603050405020304" pitchFamily="18" charset="0"/>
              </a:rPr>
              <a:t>And how we build the future in growing wisdom’s light.</a:t>
            </a:r>
          </a:p>
        </p:txBody>
      </p:sp>
      <p:pic>
        <p:nvPicPr>
          <p:cNvPr id="2867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58063" y="5715000"/>
            <a:ext cx="142398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2743200"/>
            <a:ext cx="3810000"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oncl. (page 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91600" y="6370637"/>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947"/>
    </mc:Choice>
    <mc:Fallback xmlns="">
      <p:transition spd="slow" advTm="26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26947" objId="3"/>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ChangeArrowheads="1"/>
          </p:cNvSpPr>
          <p:nvPr/>
        </p:nvSpPr>
        <p:spPr bwMode="auto">
          <a:xfrm>
            <a:off x="990600" y="762000"/>
            <a:ext cx="7010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US" altLang="en-US" sz="2400">
                <a:latin typeface="Times New Roman" panose="02020603050405020304" pitchFamily="18" charset="0"/>
                <a:ea typeface="Calibri" panose="020F0502020204030204" pitchFamily="34" charset="0"/>
                <a:cs typeface="Times New Roman" panose="02020603050405020304" pitchFamily="18" charset="0"/>
              </a:rPr>
              <a:t>Every singularity longs for an endless goal,</a:t>
            </a:r>
          </a:p>
          <a:p>
            <a:pPr algn="just">
              <a:spcBef>
                <a:spcPct val="0"/>
              </a:spcBef>
              <a:buFontTx/>
              <a:buNone/>
            </a:pPr>
            <a:r>
              <a:rPr lang="en-US" altLang="en-US" sz="2400">
                <a:latin typeface="Times New Roman" panose="02020603050405020304" pitchFamily="18" charset="0"/>
                <a:ea typeface="Calibri" panose="020F0502020204030204" pitchFamily="34" charset="0"/>
                <a:cs typeface="Times New Roman" panose="02020603050405020304" pitchFamily="18" charset="0"/>
              </a:rPr>
              <a:t>So mathematics models the Universe’s soul.</a:t>
            </a:r>
          </a:p>
          <a:p>
            <a:pPr algn="just">
              <a:spcBef>
                <a:spcPct val="0"/>
              </a:spcBef>
              <a:buFontTx/>
              <a:buNone/>
            </a:pPr>
            <a:r>
              <a:rPr lang="en-US" altLang="en-US" sz="2400">
                <a:latin typeface="Times New Roman" panose="02020603050405020304" pitchFamily="18" charset="0"/>
                <a:ea typeface="Calibri" panose="020F0502020204030204" pitchFamily="34" charset="0"/>
                <a:cs typeface="Times New Roman" panose="02020603050405020304" pitchFamily="18" charset="0"/>
              </a:rPr>
              <a:t>Now let us trace one further, wider megathought above</a:t>
            </a:r>
          </a:p>
          <a:p>
            <a:pPr algn="just">
              <a:spcBef>
                <a:spcPct val="0"/>
              </a:spcBef>
              <a:buFontTx/>
              <a:buNone/>
            </a:pPr>
            <a:r>
              <a:rPr lang="en-US" altLang="en-US" sz="2400">
                <a:latin typeface="Times New Roman" panose="02020603050405020304" pitchFamily="18" charset="0"/>
                <a:ea typeface="Calibri" panose="020F0502020204030204" pitchFamily="34" charset="0"/>
                <a:cs typeface="Times New Roman" panose="02020603050405020304" pitchFamily="18" charset="0"/>
              </a:rPr>
              <a:t>And call the Universe’s combinatorial joinings—love. </a:t>
            </a:r>
          </a:p>
        </p:txBody>
      </p:sp>
      <p:pic>
        <p:nvPicPr>
          <p:cNvPr id="2969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5840413"/>
            <a:ext cx="152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2200" y="2590800"/>
            <a:ext cx="4191000" cy="399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oncl. (page 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91600" y="634619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487"/>
    </mc:Choice>
    <mc:Fallback xmlns="">
      <p:transition spd="slow" advTm="28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28487" objId="3"/>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ctrTitle"/>
          </p:nvPr>
        </p:nvSpPr>
        <p:spPr>
          <a:xfrm>
            <a:off x="685800" y="2744486"/>
            <a:ext cx="7924800" cy="3477720"/>
          </a:xfrm>
        </p:spPr>
        <p:txBody>
          <a:bodyPr/>
          <a:lstStyle/>
          <a:p>
            <a:r>
              <a:rPr lang="en-US" altLang="en-US" sz="3600" i="1" dirty="0" smtClean="0"/>
              <a:t/>
            </a:r>
            <a:br>
              <a:rPr lang="en-US" altLang="en-US" sz="3600" i="1" dirty="0" smtClean="0"/>
            </a:br>
            <a:r>
              <a:rPr lang="en-US" altLang="en-US" sz="3600" i="1" dirty="0" smtClean="0"/>
              <a:t/>
            </a:r>
            <a:br>
              <a:rPr lang="en-US" altLang="en-US" sz="3600" i="1" dirty="0" smtClean="0"/>
            </a:br>
            <a:r>
              <a:rPr lang="en-US" altLang="en-US" sz="3600" i="1" dirty="0" smtClean="0"/>
              <a:t/>
            </a:r>
            <a:br>
              <a:rPr lang="en-US" altLang="en-US" sz="3600" i="1" dirty="0" smtClean="0"/>
            </a:br>
            <a:r>
              <a:rPr lang="en-US" altLang="en-US" sz="2800" dirty="0" smtClean="0"/>
              <a:t>Music composed and played</a:t>
            </a:r>
            <a:br>
              <a:rPr lang="en-US" altLang="en-US" sz="2800" dirty="0" smtClean="0"/>
            </a:br>
            <a:r>
              <a:rPr lang="en-US" altLang="en-US" sz="2800" dirty="0" smtClean="0"/>
              <a:t>by Sergei </a:t>
            </a:r>
            <a:r>
              <a:rPr lang="en-US" altLang="en-US" sz="2800" dirty="0" err="1" smtClean="0"/>
              <a:t>Novikov</a:t>
            </a:r>
            <a:r>
              <a:rPr lang="en-US" altLang="en-US" sz="2800" dirty="0" smtClean="0"/>
              <a:t/>
            </a:r>
            <a:br>
              <a:rPr lang="en-US" altLang="en-US" sz="2800" dirty="0" smtClean="0"/>
            </a:br>
            <a:r>
              <a:rPr lang="en-US" altLang="en-US" sz="2800" dirty="0" smtClean="0"/>
              <a:t>www.SpeakingMusic.com</a:t>
            </a:r>
          </a:p>
        </p:txBody>
      </p:sp>
      <p:sp>
        <p:nvSpPr>
          <p:cNvPr id="30723" name="Rectangle 3"/>
          <p:cNvSpPr>
            <a:spLocks noChangeArrowheads="1"/>
          </p:cNvSpPr>
          <p:nvPr/>
        </p:nvSpPr>
        <p:spPr bwMode="auto">
          <a:xfrm>
            <a:off x="228600" y="6334426"/>
            <a:ext cx="3394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dirty="0">
                <a:cs typeface="Calibri" panose="020F0502020204030204" pitchFamily="34" charset="0"/>
              </a:rPr>
              <a:t>© 2020 Kadon Enterprises, Inc.</a:t>
            </a:r>
            <a:endParaRPr lang="en-US" altLang="en-US" sz="1800" dirty="0"/>
          </a:p>
        </p:txBody>
      </p:sp>
      <p:sp>
        <p:nvSpPr>
          <p:cNvPr id="30724" name="Rectangle 4"/>
          <p:cNvSpPr>
            <a:spLocks noChangeArrowheads="1"/>
          </p:cNvSpPr>
          <p:nvPr/>
        </p:nvSpPr>
        <p:spPr bwMode="auto">
          <a:xfrm>
            <a:off x="5906814" y="6329171"/>
            <a:ext cx="2906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dirty="0">
                <a:cs typeface="Calibri" panose="020F0502020204030204" pitchFamily="34" charset="0"/>
              </a:rPr>
              <a:t>kadon@gamepuzzles.com</a:t>
            </a:r>
          </a:p>
        </p:txBody>
      </p:sp>
      <p:sp>
        <p:nvSpPr>
          <p:cNvPr id="30725" name="Rectangle 5"/>
          <p:cNvSpPr>
            <a:spLocks noChangeArrowheads="1"/>
          </p:cNvSpPr>
          <p:nvPr/>
        </p:nvSpPr>
        <p:spPr bwMode="auto">
          <a:xfrm>
            <a:off x="3941762" y="6334427"/>
            <a:ext cx="1339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i="1" dirty="0">
                <a:cs typeface="Calibri" panose="020F0502020204030204" pitchFamily="34" charset="0"/>
              </a:rPr>
              <a:t>Since 1979</a:t>
            </a:r>
            <a:endParaRPr lang="en-US" altLang="en-US" sz="1800" dirty="0"/>
          </a:p>
        </p:txBody>
      </p:sp>
      <p:pic>
        <p:nvPicPr>
          <p:cNvPr id="30726"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447800"/>
            <a:ext cx="75469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Subtitle 8"/>
          <p:cNvSpPr>
            <a:spLocks noGrp="1"/>
          </p:cNvSpPr>
          <p:nvPr>
            <p:ph type="subTitle" idx="1"/>
          </p:nvPr>
        </p:nvSpPr>
        <p:spPr>
          <a:xfrm>
            <a:off x="381000" y="152400"/>
            <a:ext cx="8534400" cy="2819400"/>
          </a:xfrm>
        </p:spPr>
        <p:txBody>
          <a:bodyPr/>
          <a:lstStyle/>
          <a:p>
            <a:r>
              <a:rPr lang="en-US" altLang="en-US" i="1" smtClean="0"/>
              <a:t>For a PDF copy of this presentation, visit www.gamepuzzles.com/periodic.pdf </a:t>
            </a:r>
          </a:p>
          <a:p>
            <a:endParaRPr lang="en-US" altLang="en-US" i="1" smtClean="0"/>
          </a:p>
        </p:txBody>
      </p:sp>
      <p:pic>
        <p:nvPicPr>
          <p:cNvPr id="30728"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84612" y="3131248"/>
            <a:ext cx="1527175" cy="151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ack cover (page 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50313" y="6222206"/>
            <a:ext cx="487363" cy="487363"/>
          </a:xfrm>
          <a:prstGeom prst="rect">
            <a:avLst/>
          </a:prstGeom>
        </p:spPr>
      </p:pic>
      <p:sp>
        <p:nvSpPr>
          <p:cNvPr id="3" name="Rectangle 2"/>
          <p:cNvSpPr/>
          <p:nvPr/>
        </p:nvSpPr>
        <p:spPr>
          <a:xfrm>
            <a:off x="2286000" y="2405346"/>
            <a:ext cx="4919937" cy="707886"/>
          </a:xfrm>
          <a:prstGeom prst="rect">
            <a:avLst/>
          </a:prstGeom>
        </p:spPr>
        <p:txBody>
          <a:bodyPr wrap="none">
            <a:spAutoFit/>
          </a:bodyPr>
          <a:lstStyle/>
          <a:p>
            <a:pPr algn="ctr"/>
            <a:r>
              <a:rPr lang="en-US" altLang="en-US" sz="4000" i="1" dirty="0"/>
              <a:t>for the joy of thinking</a:t>
            </a:r>
            <a:endParaRPr lang="en-US" sz="4000" dirty="0"/>
          </a:p>
        </p:txBody>
      </p:sp>
    </p:spTree>
  </p:cSld>
  <p:clrMapOvr>
    <a:masterClrMapping/>
  </p:clrMapOvr>
  <mc:AlternateContent xmlns:mc="http://schemas.openxmlformats.org/markup-compatibility/2006" xmlns:p14="http://schemas.microsoft.com/office/powerpoint/2010/main">
    <mc:Choice Requires="p14">
      <p:transition spd="slow" p14:dur="2000" advTm="46804"/>
    </mc:Choice>
    <mc:Fallback xmlns="">
      <p:transition spd="slow" advTm="46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0" objId="2"/>
        <p14:stopEvt time="43070"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533400" y="0"/>
            <a:ext cx="8534400" cy="3581400"/>
          </a:xfrm>
        </p:spPr>
        <p:txBody>
          <a:bodyPr/>
          <a:lstStyle/>
          <a:p>
            <a:pPr algn="l"/>
            <a:r>
              <a:rPr lang="en-US" altLang="en-US" sz="3600" smtClean="0">
                <a:latin typeface="CabernetJF" pitchFamily="50" charset="0"/>
              </a:rPr>
              <a:t>…polyominoes</a:t>
            </a:r>
            <a:br>
              <a:rPr lang="en-US" altLang="en-US" sz="3600" smtClean="0">
                <a:latin typeface="CabernetJF" pitchFamily="50" charset="0"/>
              </a:rPr>
            </a:br>
            <a:r>
              <a:rPr lang="en-US" altLang="en-US" sz="2400" smtClean="0"/>
              <a:t>Explored and named and documented in 1953</a:t>
            </a:r>
            <a:br>
              <a:rPr lang="en-US" altLang="en-US" sz="2400" smtClean="0"/>
            </a:br>
            <a:r>
              <a:rPr lang="en-US" altLang="en-US" sz="2400" smtClean="0"/>
              <a:t>By a young Solomon Golomb—a math student was he—</a:t>
            </a:r>
            <a:br>
              <a:rPr lang="en-US" altLang="en-US" sz="2400" smtClean="0"/>
            </a:br>
            <a:r>
              <a:rPr lang="en-US" altLang="en-US" sz="2400" smtClean="0"/>
              <a:t>Each size has its own name; the best-known are the fives. </a:t>
            </a:r>
            <a:br>
              <a:rPr lang="en-US" altLang="en-US" sz="2400" smtClean="0"/>
            </a:br>
            <a:r>
              <a:rPr lang="en-US" altLang="en-US" sz="2400" smtClean="0"/>
              <a:t>Solving Sol’s “pentominoes” adds much pleasure to our lives.</a:t>
            </a:r>
            <a:br>
              <a:rPr lang="en-US" altLang="en-US" sz="2400" smtClean="0"/>
            </a:br>
            <a:r>
              <a:rPr lang="en-US" altLang="en-US" sz="2400" smtClean="0"/>
              <a:t/>
            </a:r>
            <a:br>
              <a:rPr lang="en-US" altLang="en-US" sz="2400" smtClean="0"/>
            </a:br>
            <a:r>
              <a:rPr lang="en-US" altLang="en-US" sz="2400" smtClean="0"/>
              <a:t>Here are the smallest, from 1 to 5 squares neatly built,</a:t>
            </a:r>
            <a:br>
              <a:rPr lang="en-US" altLang="en-US" sz="2400" smtClean="0"/>
            </a:br>
            <a:r>
              <a:rPr lang="en-US" altLang="en-US" sz="2400" smtClean="0"/>
              <a:t>Each a new shape—assembling them will make you skilled.</a:t>
            </a:r>
          </a:p>
        </p:txBody>
      </p:sp>
      <p:sp>
        <p:nvSpPr>
          <p:cNvPr id="4099" name="Subtitle 2"/>
          <p:cNvSpPr>
            <a:spLocks noGrp="1"/>
          </p:cNvSpPr>
          <p:nvPr>
            <p:ph type="subTitle" idx="1"/>
          </p:nvPr>
        </p:nvSpPr>
        <p:spPr/>
        <p:txBody>
          <a:bodyPr/>
          <a:lstStyle/>
          <a:p>
            <a:endParaRPr lang="en-US" altLang="en-US" smtClean="0"/>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733800"/>
            <a:ext cx="7848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olyominoes (pag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94076" y="6386403"/>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524"/>
    </mc:Choice>
    <mc:Fallback xmlns="">
      <p:transition spd="slow" advTm="60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8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 objId="3"/>
        <p14:stopEvt time="58913" objId="3"/>
      </p14:showEvtLst>
    </p:ext>
  </p:extLst>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6A8486"/>
            </a:gs>
            <a:gs pos="50000">
              <a:srgbClr val="9ABEC1"/>
            </a:gs>
            <a:gs pos="100000">
              <a:srgbClr val="B8E3E6"/>
            </a:gs>
          </a:gsLst>
          <a:lin ang="5400000" scaled="1"/>
        </a:gradFill>
        <a:effectLst/>
      </p:bgPr>
    </p:bg>
    <p:spTree>
      <p:nvGrpSpPr>
        <p:cNvPr id="1" name=""/>
        <p:cNvGrpSpPr/>
        <p:nvPr/>
      </p:nvGrpSpPr>
      <p:grpSpPr>
        <a:xfrm>
          <a:off x="0" y="0"/>
          <a:ext cx="0" cy="0"/>
          <a:chOff x="0" y="0"/>
          <a:chExt cx="0" cy="0"/>
        </a:xfrm>
      </p:grpSpPr>
      <p:sp>
        <p:nvSpPr>
          <p:cNvPr id="5122" name="Rectangle 4"/>
          <p:cNvSpPr>
            <a:spLocks noGrp="1" noChangeArrowheads="1"/>
          </p:cNvSpPr>
          <p:nvPr>
            <p:ph type="title"/>
          </p:nvPr>
        </p:nvSpPr>
        <p:spPr>
          <a:xfrm>
            <a:off x="2057400" y="114300"/>
            <a:ext cx="6953250" cy="3454400"/>
          </a:xfrm>
        </p:spPr>
        <p:txBody>
          <a:bodyPr/>
          <a:lstStyle/>
          <a:p>
            <a:pPr algn="l" eaLnBrk="1" hangingPunct="1">
              <a:defRPr/>
            </a:pPr>
            <a:r>
              <a:rPr lang="en-US" altLang="en-US" sz="2000" dirty="0" smtClean="0">
                <a:latin typeface="+mn-lt"/>
              </a:rPr>
              <a:t>The more squares we join, the more shapes will form. </a:t>
            </a:r>
            <a:br>
              <a:rPr lang="en-US" altLang="en-US" sz="2000" dirty="0" smtClean="0">
                <a:latin typeface="+mn-lt"/>
              </a:rPr>
            </a:br>
            <a:r>
              <a:rPr lang="en-US" altLang="en-US" sz="2000" dirty="0" smtClean="0">
                <a:latin typeface="+mn-lt"/>
              </a:rPr>
              <a:t>Each level grows to evolve its own quorum—</a:t>
            </a:r>
            <a:br>
              <a:rPr lang="en-US" altLang="en-US" sz="2000" dirty="0" smtClean="0">
                <a:latin typeface="+mn-lt"/>
              </a:rPr>
            </a:br>
            <a:r>
              <a:rPr lang="en-US" altLang="en-US" sz="2000" dirty="0" smtClean="0">
                <a:latin typeface="+mn-lt"/>
              </a:rPr>
              <a:t>You can’t predict how many: each builds on the previous. Combinatorics can be so devious.</a:t>
            </a:r>
            <a:br>
              <a:rPr lang="en-US" altLang="en-US" sz="2000" dirty="0" smtClean="0">
                <a:latin typeface="+mn-lt"/>
              </a:rPr>
            </a:br>
            <a:r>
              <a:rPr lang="en-US" altLang="en-US" sz="2000" dirty="0" smtClean="0">
                <a:latin typeface="+mn-lt"/>
              </a:rPr>
              <a:t>There is no end—Infinity’s the limit.</a:t>
            </a:r>
            <a:br>
              <a:rPr lang="en-US" altLang="en-US" sz="2000" dirty="0" smtClean="0">
                <a:latin typeface="+mn-lt"/>
              </a:rPr>
            </a:br>
            <a:r>
              <a:rPr lang="en-US" altLang="en-US" sz="2000" dirty="0" smtClean="0">
                <a:latin typeface="+mn-lt"/>
              </a:rPr>
              <a:t>For playable fun, to </a:t>
            </a:r>
            <a:r>
              <a:rPr lang="en-US" altLang="en-US" sz="2000" i="1" dirty="0" smtClean="0">
                <a:latin typeface="+mn-lt"/>
              </a:rPr>
              <a:t>human</a:t>
            </a:r>
            <a:r>
              <a:rPr lang="en-US" altLang="en-US" sz="2000" dirty="0" smtClean="0">
                <a:latin typeface="+mn-lt"/>
              </a:rPr>
              <a:t> size let’s trim it.</a:t>
            </a:r>
            <a:br>
              <a:rPr lang="en-US" altLang="en-US" sz="2000" dirty="0" smtClean="0">
                <a:latin typeface="+mn-lt"/>
              </a:rPr>
            </a:br>
            <a:r>
              <a:rPr lang="en-US" altLang="en-US" sz="2000" dirty="0">
                <a:latin typeface="+mn-lt"/>
              </a:rPr>
              <a:t/>
            </a:r>
            <a:br>
              <a:rPr lang="en-US" altLang="en-US" sz="2000" dirty="0">
                <a:latin typeface="+mn-lt"/>
              </a:rPr>
            </a:br>
            <a:r>
              <a:rPr lang="en-US" altLang="en-US" sz="2000" dirty="0" smtClean="0">
                <a:latin typeface="+mn-lt"/>
              </a:rPr>
              <a:t>Here’s how many, from size 1 to 8, computers define:</a:t>
            </a:r>
            <a:br>
              <a:rPr lang="en-US" altLang="en-US" sz="2000" dirty="0" smtClean="0">
                <a:latin typeface="+mn-lt"/>
              </a:rPr>
            </a:br>
            <a:r>
              <a:rPr lang="en-US" altLang="en-US" sz="2000" dirty="0" smtClean="0">
                <a:latin typeface="+mn-lt"/>
              </a:rPr>
              <a:t>1, 1, 2, 5, 12, 35, 108 and 369.</a:t>
            </a:r>
            <a:br>
              <a:rPr lang="en-US" altLang="en-US" sz="2000" dirty="0" smtClean="0">
                <a:latin typeface="+mn-lt"/>
              </a:rPr>
            </a:br>
            <a:r>
              <a:rPr lang="en-US" altLang="en-US" sz="2000" dirty="0" smtClean="0">
                <a:latin typeface="+mn-lt"/>
              </a:rPr>
              <a:t>They’re scaled to combine or to stay single</a:t>
            </a:r>
            <a:br>
              <a:rPr lang="en-US" altLang="en-US" sz="2000" dirty="0" smtClean="0">
                <a:latin typeface="+mn-lt"/>
              </a:rPr>
            </a:br>
            <a:r>
              <a:rPr lang="en-US" altLang="en-US" sz="2000" dirty="0" smtClean="0">
                <a:latin typeface="+mn-lt"/>
              </a:rPr>
              <a:t>Or in gigantic solutions freely to mingle.</a:t>
            </a:r>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738" y="279400"/>
            <a:ext cx="133032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738" y="1841500"/>
            <a:ext cx="1608137"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64305" y="4152106"/>
            <a:ext cx="2887662"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7775" y="3675063"/>
            <a:ext cx="649287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Box 1"/>
          <p:cNvSpPr txBox="1">
            <a:spLocks noChangeArrowheads="1"/>
          </p:cNvSpPr>
          <p:nvPr/>
        </p:nvSpPr>
        <p:spPr bwMode="auto">
          <a:xfrm>
            <a:off x="2549525" y="6172200"/>
            <a:ext cx="6073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600" i="1"/>
              <a:t>Each level has its specific name: </a:t>
            </a:r>
            <a:r>
              <a:rPr lang="en-US" altLang="en-US" sz="1600"/>
              <a:t>Monomino, Domino, Tromino, Tetromino, Pentomino, Hexomino, Heptomino, Octomino</a:t>
            </a:r>
          </a:p>
        </p:txBody>
      </p:sp>
      <p:pic>
        <p:nvPicPr>
          <p:cNvPr id="4" name="polyominoes (pag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44000" y="646430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4768"/>
    </mc:Choice>
    <mc:Fallback xmlns="">
      <p:transition spd="slow" advTm="84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2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3"/>
        <p14:stopEvt time="84768" objId="3"/>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a:xfrm>
            <a:off x="152400" y="152400"/>
            <a:ext cx="8763000" cy="914400"/>
          </a:xfrm>
        </p:spPr>
        <p:txBody>
          <a:bodyPr/>
          <a:lstStyle/>
          <a:p>
            <a:pPr algn="l" eaLnBrk="1" hangingPunct="1"/>
            <a:r>
              <a:rPr lang="en-US" altLang="en-US" sz="3600" smtClean="0">
                <a:latin typeface="CabernetJF" pitchFamily="50" charset="0"/>
              </a:rPr>
              <a:t>                 </a:t>
            </a:r>
          </a:p>
        </p:txBody>
      </p:sp>
      <p:pic>
        <p:nvPicPr>
          <p:cNvPr id="614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53975"/>
            <a:ext cx="6934200"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Box 4"/>
          <p:cNvSpPr txBox="1">
            <a:spLocks noChangeArrowheads="1"/>
          </p:cNvSpPr>
          <p:nvPr/>
        </p:nvSpPr>
        <p:spPr bwMode="auto">
          <a:xfrm>
            <a:off x="304800" y="817563"/>
            <a:ext cx="16764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t>This one includes all polyominoes</a:t>
            </a:r>
          </a:p>
          <a:p>
            <a:pPr>
              <a:spcBef>
                <a:spcPct val="0"/>
              </a:spcBef>
              <a:buFontTx/>
              <a:buNone/>
            </a:pPr>
            <a:r>
              <a:rPr lang="en-US" altLang="en-US" sz="1800"/>
              <a:t>from sizes</a:t>
            </a:r>
          </a:p>
          <a:p>
            <a:pPr>
              <a:spcBef>
                <a:spcPct val="0"/>
              </a:spcBef>
              <a:buFontTx/>
              <a:buNone/>
            </a:pPr>
            <a:r>
              <a:rPr lang="en-US" altLang="en-US" sz="1800"/>
              <a:t>one to nine.</a:t>
            </a:r>
          </a:p>
          <a:p>
            <a:pPr>
              <a:spcBef>
                <a:spcPct val="0"/>
              </a:spcBef>
              <a:buFontTx/>
              <a:buNone/>
            </a:pPr>
            <a:endParaRPr lang="en-US" altLang="en-US" sz="1800"/>
          </a:p>
          <a:p>
            <a:pPr>
              <a:spcBef>
                <a:spcPct val="0"/>
              </a:spcBef>
              <a:buFontTx/>
              <a:buNone/>
            </a:pPr>
            <a:r>
              <a:rPr lang="en-US" altLang="en-US" sz="1800"/>
              <a:t>Karl Wilk, its solver, named it Cyclops—a great design! </a:t>
            </a:r>
          </a:p>
          <a:p>
            <a:pPr>
              <a:spcBef>
                <a:spcPct val="0"/>
              </a:spcBef>
              <a:buFontTx/>
              <a:buNone/>
            </a:pPr>
            <a:endParaRPr lang="en-US" altLang="en-US" sz="1800"/>
          </a:p>
          <a:p>
            <a:pPr>
              <a:spcBef>
                <a:spcPct val="0"/>
              </a:spcBef>
              <a:buFontTx/>
              <a:buNone/>
            </a:pPr>
            <a:r>
              <a:rPr lang="en-US" altLang="en-US" sz="1800"/>
              <a:t>Not many people would have the patience</a:t>
            </a:r>
          </a:p>
          <a:p>
            <a:pPr>
              <a:spcBef>
                <a:spcPct val="0"/>
              </a:spcBef>
              <a:buFontTx/>
              <a:buNone/>
            </a:pPr>
            <a:r>
              <a:rPr lang="en-US" altLang="en-US" sz="1800"/>
              <a:t> </a:t>
            </a:r>
          </a:p>
          <a:p>
            <a:pPr>
              <a:spcBef>
                <a:spcPct val="0"/>
              </a:spcBef>
              <a:buFontTx/>
              <a:buNone/>
            </a:pPr>
            <a:r>
              <a:rPr lang="en-US" altLang="en-US" sz="1800"/>
              <a:t>To wrestle  solutions </a:t>
            </a:r>
          </a:p>
          <a:p>
            <a:pPr>
              <a:spcBef>
                <a:spcPct val="0"/>
              </a:spcBef>
              <a:buFontTx/>
              <a:buNone/>
            </a:pPr>
            <a:r>
              <a:rPr lang="en-US" altLang="en-US" sz="1800"/>
              <a:t>from such inflations.</a:t>
            </a:r>
          </a:p>
        </p:txBody>
      </p:sp>
      <p:pic>
        <p:nvPicPr>
          <p:cNvPr id="3" name="Cyclops (pag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0" y="647700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124"/>
    </mc:Choice>
    <mc:Fallback xmlns="">
      <p:transition spd="slow" advTm="26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 objId="3"/>
        <p14:stopEvt time="24769" objId="3"/>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a:xfrm>
            <a:off x="304800" y="168275"/>
            <a:ext cx="8534400" cy="1981200"/>
          </a:xfrm>
        </p:spPr>
        <p:txBody>
          <a:bodyPr/>
          <a:lstStyle/>
          <a:p>
            <a:pPr algn="l" eaLnBrk="1" hangingPunct="1">
              <a:spcAft>
                <a:spcPts val="0"/>
              </a:spcAft>
              <a:defRPr/>
            </a:pPr>
            <a:r>
              <a:rPr lang="en-US" sz="3600" dirty="0" smtClean="0">
                <a:latin typeface="CabernetJF" pitchFamily="50" charset="0"/>
              </a:rPr>
              <a:t>… polycubes—“Quintillions®”</a:t>
            </a:r>
            <a:br>
              <a:rPr lang="en-US" sz="3600" dirty="0" smtClean="0">
                <a:latin typeface="CabernetJF" pitchFamily="50" charset="0"/>
              </a:rPr>
            </a:br>
            <a:r>
              <a:rPr lang="en-US" sz="2400" dirty="0" smtClean="0">
                <a:latin typeface="+mn-lt"/>
              </a:rPr>
              <a:t>Not merely squares, but cubes, fantastic figures make. </a:t>
            </a:r>
            <a:br>
              <a:rPr lang="en-US" sz="2400" dirty="0" smtClean="0">
                <a:latin typeface="+mn-lt"/>
              </a:rPr>
            </a:br>
            <a:r>
              <a:rPr lang="en-US" sz="2400" dirty="0" smtClean="0">
                <a:latin typeface="+mn-lt"/>
              </a:rPr>
              <a:t>The pentacubes, both flat and stacked, good thinking take,</a:t>
            </a:r>
            <a:br>
              <a:rPr lang="en-US" sz="2400" dirty="0" smtClean="0">
                <a:latin typeface="+mn-lt"/>
              </a:rPr>
            </a:br>
            <a:r>
              <a:rPr lang="en-US" sz="2400" dirty="0" smtClean="0">
                <a:latin typeface="+mn-lt"/>
              </a:rPr>
              <a:t>Their 29 strange shapes in countless patterns to connect</a:t>
            </a:r>
            <a:br>
              <a:rPr lang="en-US" sz="2400" dirty="0" smtClean="0">
                <a:latin typeface="+mn-lt"/>
              </a:rPr>
            </a:br>
            <a:r>
              <a:rPr lang="en-US" sz="2400" dirty="0" smtClean="0">
                <a:latin typeface="+mn-lt"/>
              </a:rPr>
              <a:t>While hexacubes, all 166 of them, a giant cube erect.</a:t>
            </a:r>
            <a:endParaRPr lang="en-US" altLang="en-US" sz="3600" b="1" dirty="0" smtClean="0">
              <a:latin typeface="CabernetJF" pitchFamily="50" charset="0"/>
            </a:endParaRPr>
          </a:p>
        </p:txBody>
      </p:sp>
      <p:pic>
        <p:nvPicPr>
          <p:cNvPr id="717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17863" y="2209800"/>
            <a:ext cx="5683250"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5275" y="2209800"/>
            <a:ext cx="2787650" cy="451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17863" y="3886200"/>
            <a:ext cx="5683250" cy="283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olycubes (pag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44000" y="6479381"/>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986"/>
    </mc:Choice>
    <mc:Fallback xmlns="">
      <p:transition spd="slow" advTm="35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33399"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a:xfrm>
            <a:off x="304800" y="152400"/>
            <a:ext cx="8153400" cy="1600200"/>
          </a:xfrm>
        </p:spPr>
        <p:txBody>
          <a:bodyPr/>
          <a:lstStyle/>
          <a:p>
            <a:pPr algn="l"/>
            <a:r>
              <a:rPr lang="en-US" altLang="en-US" sz="2800" smtClean="0">
                <a:latin typeface="CabernetJF" pitchFamily="50" charset="0"/>
              </a:rPr>
              <a:t>… the Hexacube (10x10x10)</a:t>
            </a:r>
            <a:r>
              <a:rPr lang="en-US" altLang="en-US" sz="2800" smtClean="0"/>
              <a:t> </a:t>
            </a:r>
            <a:br>
              <a:rPr lang="en-US" altLang="en-US" sz="2800" smtClean="0"/>
            </a:br>
            <a:r>
              <a:rPr lang="en-US" altLang="en-US" sz="2400" smtClean="0"/>
              <a:t>The Hexacube we craft from wood. Its pieces will amaze.</a:t>
            </a:r>
            <a:br>
              <a:rPr lang="en-US" altLang="en-US" sz="2400" smtClean="0"/>
            </a:br>
            <a:r>
              <a:rPr lang="en-US" altLang="en-US" sz="2400" smtClean="0"/>
              <a:t>Its treasure chest unfolds on hinges in 11 different ways.</a:t>
            </a:r>
            <a:r>
              <a:rPr lang="en-US" altLang="en-US" sz="2800" smtClean="0"/>
              <a:t/>
            </a:r>
            <a:br>
              <a:rPr lang="en-US" altLang="en-US" sz="2800" smtClean="0"/>
            </a:br>
            <a:endParaRPr lang="en-US" altLang="en-US" sz="2800" smtClean="0">
              <a:latin typeface="CabernetJF" pitchFamily="50" charset="0"/>
            </a:endParaRP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600200"/>
            <a:ext cx="5029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Hexacube (pag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11022" y="655320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306"/>
    </mc:Choice>
    <mc:Fallback xmlns="">
      <p:transition spd="slow" advTm="25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 objId="3"/>
        <p14:stopEvt time="22821"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a:xfrm>
            <a:off x="228600" y="1828800"/>
            <a:ext cx="8458200" cy="1295400"/>
          </a:xfrm>
        </p:spPr>
        <p:txBody>
          <a:bodyPr/>
          <a:lstStyle/>
          <a:p>
            <a:pPr algn="l"/>
            <a:r>
              <a:rPr lang="en-US" altLang="en-US" sz="3600" smtClean="0">
                <a:latin typeface="CabernetJF" pitchFamily="50" charset="0"/>
              </a:rPr>
              <a:t>… polyiamonds</a:t>
            </a:r>
            <a:br>
              <a:rPr lang="en-US" altLang="en-US" sz="3600" smtClean="0">
                <a:latin typeface="CabernetJF" pitchFamily="50" charset="0"/>
              </a:rPr>
            </a:br>
            <a:r>
              <a:rPr lang="en-US" altLang="en-US" sz="2400" smtClean="0"/>
              <a:t>Triangles of equal size, equal lengths and equal angles,</a:t>
            </a:r>
            <a:br>
              <a:rPr lang="en-US" altLang="en-US" sz="2400" smtClean="0"/>
            </a:br>
            <a:r>
              <a:rPr lang="en-US" altLang="en-US" sz="2400" smtClean="0"/>
              <a:t>Join two or more that fit precisely in intricate tangles.</a:t>
            </a:r>
            <a:br>
              <a:rPr lang="en-US" altLang="en-US" sz="2400" smtClean="0"/>
            </a:br>
            <a:r>
              <a:rPr lang="en-US" altLang="en-US" sz="2400" smtClean="0"/>
              <a:t/>
            </a:r>
            <a:br>
              <a:rPr lang="en-US" altLang="en-US" sz="2400" smtClean="0"/>
            </a:br>
            <a:r>
              <a:rPr lang="en-US" altLang="en-US" sz="2000" smtClean="0"/>
              <a:t>Two triangles</a:t>
            </a:r>
            <a:br>
              <a:rPr lang="en-US" altLang="en-US" sz="2000" smtClean="0"/>
            </a:br>
            <a:r>
              <a:rPr lang="en-US" altLang="en-US" sz="2000" smtClean="0"/>
              <a:t>a diamond </a:t>
            </a:r>
            <a:br>
              <a:rPr lang="en-US" altLang="en-US" sz="2000" smtClean="0"/>
            </a:br>
            <a:r>
              <a:rPr lang="en-US" altLang="en-US" sz="2000" smtClean="0"/>
              <a:t>make,</a:t>
            </a:r>
            <a:br>
              <a:rPr lang="en-US" altLang="en-US" sz="2000" smtClean="0"/>
            </a:br>
            <a:r>
              <a:rPr lang="en-US" altLang="en-US" sz="2000" smtClean="0"/>
              <a:t/>
            </a:r>
            <a:br>
              <a:rPr lang="en-US" altLang="en-US" sz="2000" smtClean="0"/>
            </a:br>
            <a:r>
              <a:rPr lang="en-US" altLang="en-US" sz="2000" smtClean="0"/>
              <a:t>From which</a:t>
            </a:r>
            <a:br>
              <a:rPr lang="en-US" altLang="en-US" sz="2000" smtClean="0"/>
            </a:br>
            <a:r>
              <a:rPr lang="en-US" altLang="en-US" sz="2000" smtClean="0"/>
              <a:t>these tiles their</a:t>
            </a:r>
            <a:br>
              <a:rPr lang="en-US" altLang="en-US" sz="2000" smtClean="0"/>
            </a:br>
            <a:r>
              <a:rPr lang="en-US" altLang="en-US" sz="2000" smtClean="0"/>
              <a:t>family name take</a:t>
            </a:r>
            <a:r>
              <a:rPr lang="en-US" altLang="en-US" sz="1800" smtClean="0"/>
              <a:t>.</a:t>
            </a:r>
            <a:br>
              <a:rPr lang="en-US" altLang="en-US" sz="1800" smtClean="0"/>
            </a:br>
            <a:r>
              <a:rPr lang="en-US" altLang="en-US" sz="2400" smtClean="0"/>
              <a:t/>
            </a:r>
            <a:br>
              <a:rPr lang="en-US" altLang="en-US" sz="2400" smtClean="0"/>
            </a:br>
            <a:endParaRPr lang="en-US" altLang="en-US" sz="2400" smtClean="0"/>
          </a:p>
        </p:txBody>
      </p:sp>
      <p:pic>
        <p:nvPicPr>
          <p:cNvPr id="92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541463"/>
            <a:ext cx="6591300"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2"/>
          <p:cNvSpPr txBox="1">
            <a:spLocks noChangeArrowheads="1"/>
          </p:cNvSpPr>
          <p:nvPr/>
        </p:nvSpPr>
        <p:spPr bwMode="auto">
          <a:xfrm>
            <a:off x="381000" y="6215063"/>
            <a:ext cx="85725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600" b="1" i="1"/>
              <a:t>Top right: </a:t>
            </a:r>
            <a:r>
              <a:rPr lang="en-US" altLang="en-US" sz="1600"/>
              <a:t>“Iamond” (single triangle), Diamond, Triamond (3 triangles). </a:t>
            </a:r>
            <a:r>
              <a:rPr lang="en-US" altLang="en-US" sz="1600" b="1" i="1"/>
              <a:t>From above left: </a:t>
            </a:r>
            <a:r>
              <a:rPr lang="en-US" altLang="en-US" sz="1600"/>
              <a:t>3 tetriamonds, 4 pentiamonds, 12 hexiamonds, 24 heptiamonds. Each tile is unique.</a:t>
            </a:r>
          </a:p>
        </p:txBody>
      </p:sp>
      <p:pic>
        <p:nvPicPr>
          <p:cNvPr id="3" name="Polyiamonds (pag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0" y="6499279"/>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086"/>
    </mc:Choice>
    <mc:Fallback xmlns="">
      <p:transition spd="slow" advTm="63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7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60809" objId="3"/>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1"/>
          <p:cNvSpPr txBox="1">
            <a:spLocks noChangeArrowheads="1"/>
          </p:cNvSpPr>
          <p:nvPr/>
        </p:nvSpPr>
        <p:spPr bwMode="auto">
          <a:xfrm>
            <a:off x="381000" y="304800"/>
            <a:ext cx="83058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a:latin typeface="CabernetJF" pitchFamily="50" charset="0"/>
              </a:rPr>
              <a:t>… Iamond Hex</a:t>
            </a:r>
            <a:r>
              <a:rPr lang="en-US" altLang="en-US" sz="1600" baseline="30000"/>
              <a:t>TM</a:t>
            </a:r>
            <a:r>
              <a:rPr lang="en-US" altLang="en-US" sz="2400">
                <a:latin typeface="CabernetJF" pitchFamily="50" charset="0"/>
              </a:rPr>
              <a:t>, Iamond Ring</a:t>
            </a:r>
            <a:r>
              <a:rPr lang="en-US" altLang="en-US" sz="1600" baseline="30000"/>
              <a:t>TM</a:t>
            </a:r>
            <a:r>
              <a:rPr lang="en-US" altLang="en-US" sz="2400">
                <a:latin typeface="CabernetJF" pitchFamily="50" charset="0"/>
              </a:rPr>
              <a:t>, Octiamond Ring</a:t>
            </a:r>
            <a:r>
              <a:rPr lang="en-US" altLang="en-US" sz="1600" baseline="30000"/>
              <a:t>TM</a:t>
            </a:r>
            <a:endParaRPr lang="en-US" altLang="en-US" sz="1600">
              <a:latin typeface="CabernetJF" pitchFamily="50" charset="0"/>
            </a:endParaRPr>
          </a:p>
          <a:p>
            <a:pPr>
              <a:spcBef>
                <a:spcPct val="0"/>
              </a:spcBef>
              <a:buFontTx/>
              <a:buNone/>
            </a:pPr>
            <a:r>
              <a:rPr lang="en-US" altLang="en-US" sz="2400"/>
              <a:t>Two sets in framed trays run the distance</a:t>
            </a:r>
          </a:p>
          <a:p>
            <a:pPr>
              <a:spcBef>
                <a:spcPct val="0"/>
              </a:spcBef>
              <a:buFontTx/>
              <a:buNone/>
            </a:pPr>
            <a:r>
              <a:rPr lang="en-US" altLang="en-US" sz="2400"/>
              <a:t>From 1 to 8 triangles, each piece an instance</a:t>
            </a:r>
          </a:p>
          <a:p>
            <a:pPr>
              <a:spcBef>
                <a:spcPct val="0"/>
              </a:spcBef>
              <a:buFontTx/>
              <a:buNone/>
            </a:pPr>
            <a:r>
              <a:rPr lang="en-US" altLang="en-US" sz="2400"/>
              <a:t>Of a different shape, each size by hue encoded</a:t>
            </a:r>
          </a:p>
          <a:p>
            <a:pPr>
              <a:spcBef>
                <a:spcPct val="0"/>
              </a:spcBef>
              <a:buFontTx/>
              <a:buNone/>
            </a:pPr>
            <a:r>
              <a:rPr lang="en-US" altLang="en-US" sz="2400"/>
              <a:t>And scaled to mix and match as challenges are loaded.</a:t>
            </a:r>
          </a:p>
          <a:p>
            <a:pPr>
              <a:spcBef>
                <a:spcPct val="0"/>
              </a:spcBef>
              <a:buFontTx/>
              <a:buNone/>
            </a:pPr>
            <a:endParaRPr lang="en-US" altLang="en-US" sz="2400"/>
          </a:p>
          <a:p>
            <a:pPr>
              <a:spcBef>
                <a:spcPct val="0"/>
              </a:spcBef>
              <a:buFontTx/>
              <a:buNone/>
            </a:pPr>
            <a:r>
              <a:rPr lang="en-US" altLang="en-US" sz="2400"/>
              <a:t>One little subset in round tray is just the sixes,</a:t>
            </a:r>
          </a:p>
          <a:p>
            <a:pPr>
              <a:spcBef>
                <a:spcPct val="0"/>
              </a:spcBef>
              <a:buFontTx/>
              <a:buNone/>
            </a:pPr>
            <a:r>
              <a:rPr lang="en-US" altLang="en-US" sz="2400"/>
              <a:t>A stand-alone so hard, you’ll marvel at its trickses.</a:t>
            </a:r>
          </a:p>
          <a:p>
            <a:pPr>
              <a:spcBef>
                <a:spcPct val="0"/>
              </a:spcBef>
              <a:buFontTx/>
              <a:buNone/>
            </a:pPr>
            <a:endParaRPr lang="en-US" altLang="en-US" sz="2400"/>
          </a:p>
        </p:txBody>
      </p:sp>
      <p:pic>
        <p:nvPicPr>
          <p:cNvPr id="10243" name="Picture 3" descr="C:\Users\Kate\Documents\kadonweb\website\ih.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495800"/>
            <a:ext cx="16764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800" y="3352800"/>
            <a:ext cx="3352800" cy="324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3962400"/>
            <a:ext cx="232727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amond sets (pag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56001" y="647700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885"/>
    </mc:Choice>
    <mc:Fallback xmlns="">
      <p:transition spd="slow" advTm="54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7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 objId="3"/>
        <p14:stopEvt time="53754" objId="3"/>
      </p14:showEvtLst>
    </p:ext>
  </p:extLst>
</p:sld>
</file>

<file path=ppt/theme/theme1.xml><?xml version="1.0" encoding="utf-8"?>
<a:theme xmlns:a="http://schemas.openxmlformats.org/drawingml/2006/main" name="Seeing through the layers">
  <a:themeElements>
    <a:clrScheme name="Seeing through the layer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eeing through the layer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eeing through the layer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eing through the layer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eing through the layer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eing through the layer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eing through the layer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eing through the layer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eing through the layer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eing through the layer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eing through the layer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eing through the layer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eing through the layer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eing through the layer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41298</TotalTime>
  <Words>1305</Words>
  <Application>Microsoft Office PowerPoint</Application>
  <PresentationFormat>On-screen Show (4:3)</PresentationFormat>
  <Paragraphs>155</Paragraphs>
  <Slides>29</Slides>
  <Notes>0</Notes>
  <HiddenSlides>0</HiddenSlides>
  <MMClips>31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Arial Black</vt:lpstr>
      <vt:lpstr>CabernetJF</vt:lpstr>
      <vt:lpstr>Calibri</vt:lpstr>
      <vt:lpstr>Times New Roman</vt:lpstr>
      <vt:lpstr>Seeing through the layers</vt:lpstr>
      <vt:lpstr>PowerPoint Presentation</vt:lpstr>
      <vt:lpstr>Polyform puzzles are a unique branch of tilings— Composed of one basic shape to form large compilings. From Singularity to Infinity, ever more shapes they will take And, like wallpaper patterns, repeating designs they will make.  Many such tessellations exist, “playable art” by the score.  Here are a dozen—let’s explore these some more.  </vt:lpstr>
      <vt:lpstr>…polyominoes Explored and named and documented in 1953 By a young Solomon Golomb—a math student was he— Each size has its own name; the best-known are the fives.  Solving Sol’s “pentominoes” adds much pleasure to our lives.  Here are the smallest, from 1 to 5 squares neatly built, Each a new shape—assembling them will make you skilled.</vt:lpstr>
      <vt:lpstr>The more squares we join, the more shapes will form.  Each level grows to evolve its own quorum— You can’t predict how many: each builds on the previous. Combinatorics can be so devious. There is no end—Infinity’s the limit. For playable fun, to human size let’s trim it.  Here’s how many, from size 1 to 8, computers define: 1, 1, 2, 5, 12, 35, 108 and 369. They’re scaled to combine or to stay single Or in gigantic solutions freely to mingle.</vt:lpstr>
      <vt:lpstr>                 </vt:lpstr>
      <vt:lpstr>… polycubes—“Quintillions®” Not merely squares, but cubes, fantastic figures make.  The pentacubes, both flat and stacked, good thinking take, Their 29 strange shapes in countless patterns to connect While hexacubes, all 166 of them, a giant cube erect.</vt:lpstr>
      <vt:lpstr>… the Hexacube (10x10x10)  The Hexacube we craft from wood. Its pieces will amaze. Its treasure chest unfolds on hinges in 11 different ways. </vt:lpstr>
      <vt:lpstr>… polyiamonds Triangles of equal size, equal lengths and equal angles, Join two or more that fit precisely in intricate tangles.  Two triangles a diamond  make,  From which these tiles their family name take.  </vt:lpstr>
      <vt:lpstr>PowerPoint Presentation</vt:lpstr>
      <vt:lpstr>… polyhexes Hexagons from 1 to 6 like beehives cluster, Their perfect patterns please with shapes and luster. Hundreds of figures to solve, then play the games And smile when you see how letters are their names.</vt:lpstr>
      <vt:lpstr>… HexnutTM  and HexnutTM II  Majestic hexagons like precious art are framed in trays So that each solution your success and skill displays. Scaled to each other, mix and match them … The copious booklet’s full of figures—can you catch them?</vt:lpstr>
      <vt:lpstr>… polytans  Built of half squares like tangram’s famous pieces,  Their numbers can go on forever—the math never ceases. We only go from 1 to 6, just look at their proliferation— These are among our toughest puzzles, no exaggeration.</vt:lpstr>
      <vt:lpstr>… Tan TricksTM I, II, and III For centuries a mere 7 pieces kept the world amused With countless shapes to challenge and leave them enthused. As isosceles right triangles these pieces are well-known. With 107 pieces, though, an answer is seldom shown. Better start with the smaller sets, Tan Tricks I and II, From 1 to 5 they start out easy—the small ones you can do. </vt:lpstr>
      <vt:lpstr>PowerPoint Presentation</vt:lpstr>
      <vt:lpstr>PowerPoint Presentation</vt:lpstr>
      <vt:lpstr>PowerPoint Presentation</vt:lpstr>
      <vt:lpstr>… polyrombiks   Dissect a convex polygon with even numbers of sides With parallel lines into all the rhombuses it hides And find it yields, in singles and all possible pairs, Exactly the pieces needed to fill out the original shares. ”Rhombic circle tilings”, inventor Alan Schoen declares,  “Are a universal principle, at any scale one dares.”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Something there is in human minds that cherishes the new, That sees the beauty of emerging order, that it’s good and true. That’s how we build a consciousness, no end in sight, And how we build the future in growing wisdom’s light.</vt:lpstr>
      <vt:lpstr>PowerPoint Presentation</vt:lpstr>
      <vt:lpstr>   Music composed and played by Sergei Novikov www.SpeakingMusic.com</vt:lpstr>
    </vt:vector>
  </TitlesOfParts>
  <Company>Kadon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Seeing through the layers</dc:title>
  <dc:creator>Kate</dc:creator>
  <cp:lastModifiedBy>kate@gamepuzzles.com</cp:lastModifiedBy>
  <cp:revision>398</cp:revision>
  <dcterms:created xsi:type="dcterms:W3CDTF">2012-03-27T06:39:33Z</dcterms:created>
  <dcterms:modified xsi:type="dcterms:W3CDTF">2021-03-23T16:23:32Z</dcterms:modified>
</cp:coreProperties>
</file>