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60" r:id="rId6"/>
    <p:sldId id="259" r:id="rId7"/>
    <p:sldId id="263" r:id="rId8"/>
    <p:sldId id="266" r:id="rId9"/>
    <p:sldId id="262" r:id="rId10"/>
    <p:sldId id="286" r:id="rId11"/>
    <p:sldId id="287" r:id="rId12"/>
    <p:sldId id="288" r:id="rId13"/>
    <p:sldId id="269" r:id="rId14"/>
    <p:sldId id="265" r:id="rId15"/>
    <p:sldId id="264" r:id="rId16"/>
    <p:sldId id="267" r:id="rId17"/>
    <p:sldId id="289" r:id="rId18"/>
    <p:sldId id="291" r:id="rId19"/>
    <p:sldId id="270" r:id="rId20"/>
    <p:sldId id="272" r:id="rId21"/>
    <p:sldId id="271" r:id="rId22"/>
    <p:sldId id="277" r:id="rId23"/>
    <p:sldId id="268" r:id="rId24"/>
    <p:sldId id="273" r:id="rId25"/>
    <p:sldId id="274" r:id="rId26"/>
    <p:sldId id="275" r:id="rId27"/>
    <p:sldId id="276" r:id="rId28"/>
    <p:sldId id="278" r:id="rId29"/>
    <p:sldId id="279" r:id="rId30"/>
    <p:sldId id="281" r:id="rId31"/>
    <p:sldId id="280" r:id="rId32"/>
    <p:sldId id="283" r:id="rId33"/>
    <p:sldId id="284" r:id="rId34"/>
    <p:sldId id="28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B1BBE0-0EBC-4E26-AC83-BC973D1F160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333129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1BBE0-0EBC-4E26-AC83-BC973D1F160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1193971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1BBE0-0EBC-4E26-AC83-BC973D1F160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642652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1BBE0-0EBC-4E26-AC83-BC973D1F160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324807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B1BBE0-0EBC-4E26-AC83-BC973D1F160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396757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B1BBE0-0EBC-4E26-AC83-BC973D1F160A}"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93857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B1BBE0-0EBC-4E26-AC83-BC973D1F160A}" type="datetimeFigureOut">
              <a:rPr lang="en-US" smtClean="0"/>
              <a:t>6/3/2014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49524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B1BBE0-0EBC-4E26-AC83-BC973D1F160A}" type="datetimeFigureOut">
              <a:rPr lang="en-US" smtClean="0"/>
              <a:t>6/3/2014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331757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1BBE0-0EBC-4E26-AC83-BC973D1F160A}" type="datetimeFigureOut">
              <a:rPr lang="en-US" smtClean="0"/>
              <a:t>6/3/2014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688925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B1BBE0-0EBC-4E26-AC83-BC973D1F160A}"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1124072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B1BBE0-0EBC-4E26-AC83-BC973D1F160A}"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4EB2B-886A-4AB5-9CAD-426093BD6C36}" type="slidenum">
              <a:rPr lang="en-US" smtClean="0"/>
              <a:t>‹#›</a:t>
            </a:fld>
            <a:endParaRPr lang="en-US"/>
          </a:p>
        </p:txBody>
      </p:sp>
    </p:spTree>
    <p:extLst>
      <p:ext uri="{BB962C8B-B14F-4D97-AF65-F5344CB8AC3E}">
        <p14:creationId xmlns:p14="http://schemas.microsoft.com/office/powerpoint/2010/main" val="850120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1BBE0-0EBC-4E26-AC83-BC973D1F160A}" type="datetimeFigureOut">
              <a:rPr lang="en-US" smtClean="0"/>
              <a:t>6/3/2014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4EB2B-886A-4AB5-9CAD-426093BD6C36}" type="slidenum">
              <a:rPr lang="en-US" smtClean="0"/>
              <a:t>‹#›</a:t>
            </a:fld>
            <a:endParaRPr lang="en-US"/>
          </a:p>
        </p:txBody>
      </p:sp>
    </p:spTree>
    <p:extLst>
      <p:ext uri="{BB962C8B-B14F-4D97-AF65-F5344CB8AC3E}">
        <p14:creationId xmlns:p14="http://schemas.microsoft.com/office/powerpoint/2010/main" val="599806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2762250"/>
          </a:xfrm>
        </p:spPr>
        <p:txBody>
          <a:bodyPr>
            <a:normAutofit/>
          </a:bodyPr>
          <a:lstStyle/>
          <a:p>
            <a:r>
              <a:rPr lang="en-US" sz="6000" dirty="0" smtClean="0">
                <a:solidFill>
                  <a:srgbClr val="00B050"/>
                </a:solidFill>
                <a:latin typeface="Impact" pitchFamily="34" charset="0"/>
              </a:rPr>
              <a:t>35 years of Kadon</a:t>
            </a:r>
            <a:br>
              <a:rPr lang="en-US" sz="6000" dirty="0" smtClean="0">
                <a:solidFill>
                  <a:srgbClr val="00B050"/>
                </a:solidFill>
                <a:latin typeface="Impact" pitchFamily="34" charset="0"/>
              </a:rPr>
            </a:br>
            <a:r>
              <a:rPr lang="en-US" sz="6000" dirty="0" smtClean="0">
                <a:solidFill>
                  <a:srgbClr val="00B050"/>
                </a:solidFill>
                <a:latin typeface="Impact" pitchFamily="34" charset="0"/>
              </a:rPr>
              <a:t>75 years of Kate</a:t>
            </a:r>
            <a:endParaRPr lang="en-US" sz="6000" dirty="0">
              <a:solidFill>
                <a:srgbClr val="00B050"/>
              </a:solidFill>
              <a:latin typeface="Impact" pitchFamily="34" charset="0"/>
            </a:endParaRPr>
          </a:p>
        </p:txBody>
      </p:sp>
      <p:sp>
        <p:nvSpPr>
          <p:cNvPr id="3" name="Subtitle 2"/>
          <p:cNvSpPr>
            <a:spLocks noGrp="1"/>
          </p:cNvSpPr>
          <p:nvPr>
            <p:ph type="subTitle" idx="1"/>
          </p:nvPr>
        </p:nvSpPr>
        <p:spPr/>
        <p:txBody>
          <a:bodyPr/>
          <a:lstStyle/>
          <a:p>
            <a:r>
              <a:rPr lang="en-US" dirty="0" smtClean="0">
                <a:solidFill>
                  <a:schemeClr val="tx1"/>
                </a:solidFill>
              </a:rPr>
              <a:t>A few things you may not have known about me.</a:t>
            </a:r>
            <a:endParaRPr lang="en-US" dirty="0">
              <a:solidFill>
                <a:schemeClr val="tx1"/>
              </a:solidFill>
            </a:endParaRPr>
          </a:p>
        </p:txBody>
      </p:sp>
    </p:spTree>
    <p:extLst>
      <p:ext uri="{BB962C8B-B14F-4D97-AF65-F5344CB8AC3E}">
        <p14:creationId xmlns:p14="http://schemas.microsoft.com/office/powerpoint/2010/main" val="2238023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Competitions</a:t>
            </a:r>
            <a:endParaRPr lang="en-US" dirty="0"/>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538316"/>
            <a:ext cx="2295525"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7408" y="3861619"/>
            <a:ext cx="348615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503" y="240581"/>
            <a:ext cx="23241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799" y="2028825"/>
            <a:ext cx="221932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81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Exhibitions</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391784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33562"/>
            <a:ext cx="2981325" cy="407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24000" y="3870624"/>
            <a:ext cx="3548206" cy="247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5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Iranian interlude</a:t>
            </a:r>
            <a:endParaRPr lang="en-US" dirty="0"/>
          </a:p>
        </p:txBody>
      </p:sp>
      <p:sp>
        <p:nvSpPr>
          <p:cNvPr id="3" name="Content Placeholder 2"/>
          <p:cNvSpPr>
            <a:spLocks noGrp="1"/>
          </p:cNvSpPr>
          <p:nvPr>
            <p:ph idx="1"/>
          </p:nvPr>
        </p:nvSpPr>
        <p:spPr/>
        <p:txBody>
          <a:bodyPr/>
          <a:lstStyle/>
          <a:p>
            <a:endParaRPr lang="en-US"/>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02" y="1219200"/>
            <a:ext cx="4138611" cy="269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516" y="1154106"/>
            <a:ext cx="3849484" cy="275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006383"/>
            <a:ext cx="3033712" cy="246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344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puzzle treks</a:t>
            </a:r>
            <a:endParaRPr lang="en-US" dirty="0"/>
          </a:p>
        </p:txBody>
      </p:sp>
      <p:sp>
        <p:nvSpPr>
          <p:cNvPr id="3" name="Content Placeholder 2"/>
          <p:cNvSpPr>
            <a:spLocks noGrp="1"/>
          </p:cNvSpPr>
          <p:nvPr>
            <p:ph idx="1"/>
          </p:nvPr>
        </p:nvSpPr>
        <p:spPr/>
        <p:txBody>
          <a:bodyPr/>
          <a:lstStyle/>
          <a:p>
            <a:endParaRPr lang="en-US" dirty="0"/>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68" y="4125592"/>
            <a:ext cx="2418157" cy="238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675" y="1363370"/>
            <a:ext cx="1987153" cy="248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69" y="1295400"/>
            <a:ext cx="3962400" cy="257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944452"/>
            <a:ext cx="4191000" cy="256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98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Travels</a:t>
            </a:r>
            <a:endParaRPr lang="en-US"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45" y="472473"/>
            <a:ext cx="2792442" cy="356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546" y="1353290"/>
            <a:ext cx="3861853" cy="260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038600"/>
            <a:ext cx="3428384" cy="250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428" y="4111018"/>
            <a:ext cx="3320772" cy="247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860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Downunder</a:t>
            </a:r>
            <a:endParaRPr lang="en-US" dirty="0"/>
          </a:p>
        </p:txBody>
      </p:sp>
      <p:sp>
        <p:nvSpPr>
          <p:cNvPr id="3" name="Content Placeholder 2"/>
          <p:cNvSpPr>
            <a:spLocks noGrp="1"/>
          </p:cNvSpPr>
          <p:nvPr>
            <p:ph idx="1"/>
          </p:nvPr>
        </p:nvSpPr>
        <p:spPr/>
        <p:txBody>
          <a:bodyPr/>
          <a:lstStyle/>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819400"/>
            <a:ext cx="4012162" cy="327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61" y="1600200"/>
            <a:ext cx="4271962" cy="294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734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the geeks</a:t>
            </a:r>
            <a:endParaRPr lang="en-US" dirty="0"/>
          </a:p>
        </p:txBody>
      </p:sp>
      <p:sp>
        <p:nvSpPr>
          <p:cNvPr id="3" name="Content Placeholder 2"/>
          <p:cNvSpPr>
            <a:spLocks noGrp="1"/>
          </p:cNvSpPr>
          <p:nvPr>
            <p:ph idx="1"/>
          </p:nvPr>
        </p:nvSpPr>
        <p:spPr/>
        <p:txBody>
          <a:bodyPr/>
          <a:lstStyle/>
          <a:p>
            <a:r>
              <a:rPr lang="en-US" dirty="0" smtClean="0"/>
              <a:t>A working Babbage machine</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96606"/>
            <a:ext cx="4972806" cy="410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359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house expansion</a:t>
            </a:r>
            <a:endParaRPr lang="en-US" dirty="0"/>
          </a:p>
        </p:txBody>
      </p:sp>
      <p:sp>
        <p:nvSpPr>
          <p:cNvPr id="3" name="Content Placeholder 2"/>
          <p:cNvSpPr>
            <a:spLocks noGrp="1"/>
          </p:cNvSpPr>
          <p:nvPr>
            <p:ph idx="1"/>
          </p:nvPr>
        </p:nvSpPr>
        <p:spPr/>
        <p:txBody>
          <a:bodyPr/>
          <a:lstStyle/>
          <a:p>
            <a:endParaRPr lang="en-US"/>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0"/>
            <a:ext cx="359092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0"/>
            <a:ext cx="360045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54162"/>
            <a:ext cx="3003038" cy="21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018" y="1376361"/>
            <a:ext cx="3062782" cy="212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580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3243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94" y="3502742"/>
            <a:ext cx="4157161" cy="278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462" y="363794"/>
            <a:ext cx="4157161" cy="285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561" y="3502742"/>
            <a:ext cx="3950439" cy="266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556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on the road</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08039"/>
            <a:ext cx="4010025" cy="377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53834"/>
            <a:ext cx="3600405" cy="2760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259776"/>
            <a:ext cx="2971800" cy="222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005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early years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135" y="2209800"/>
            <a:ext cx="258366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447800"/>
            <a:ext cx="3276600" cy="224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325" y="3911202"/>
            <a:ext cx="30187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305" y="2207624"/>
            <a:ext cx="2684095" cy="369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89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 all kinds of weather</a:t>
            </a:r>
            <a:endParaRPr lang="en-US" dirty="0"/>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26000"/>
            <a:ext cx="6019800" cy="428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740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indoors, too</a:t>
            </a:r>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0964"/>
            <a:ext cx="3276600" cy="2465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endParaRPr lang="en-US"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00795"/>
            <a:ext cx="4038600" cy="247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999" y="3886200"/>
            <a:ext cx="3607363" cy="242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901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Fame</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smtClean="0"/>
              <a:t>The “Games 100” selections:</a:t>
            </a:r>
            <a:endParaRPr lang="en-US"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52173"/>
            <a:ext cx="7162800" cy="409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749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Renaissance! Old and new</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309562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038600"/>
            <a:ext cx="30765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00200"/>
            <a:ext cx="2759752" cy="223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9933" y="4038600"/>
            <a:ext cx="3398821"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397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m’lords and ladies…</a:t>
            </a:r>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60148"/>
            <a:ext cx="8077200" cy="232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733800"/>
            <a:ext cx="2057400" cy="282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955385"/>
            <a:ext cx="3119437" cy="232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1"/>
            <a:ext cx="2059080" cy="28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708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game master and mistress</a:t>
            </a:r>
            <a:endParaRPr lang="en-US" dirty="0"/>
          </a:p>
        </p:txBody>
      </p:sp>
      <p:sp>
        <p:nvSpPr>
          <p:cNvPr id="3" name="Content Placeholder 2"/>
          <p:cNvSpPr>
            <a:spLocks noGrp="1"/>
          </p:cNvSpPr>
          <p:nvPr>
            <p:ph idx="1"/>
          </p:nvPr>
        </p:nvSpPr>
        <p:spPr/>
        <p:txBody>
          <a:bodyPr/>
          <a:lstStyle/>
          <a:p>
            <a:endParaRPr lang="en-US"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515253"/>
            <a:ext cx="1828800" cy="288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2719705" cy="362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4090219"/>
            <a:ext cx="3219450" cy="246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6045" y="1371600"/>
            <a:ext cx="184935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1430" y="1344304"/>
            <a:ext cx="338137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98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Celebrations</a:t>
            </a:r>
            <a:endParaRPr lang="en-US" dirty="0"/>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0188" y="1451418"/>
            <a:ext cx="2986088" cy="208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276" y="1451418"/>
            <a:ext cx="3307816" cy="231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42" y="3962400"/>
            <a:ext cx="4629150" cy="240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188" y="3760078"/>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620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Gamery’s 30 years …</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lgn="ctr">
              <a:buNone/>
            </a:pPr>
            <a:r>
              <a:rPr lang="en-US" sz="5200" dirty="0" smtClean="0"/>
              <a:t>and Kadon’s 35th</a:t>
            </a:r>
            <a:endParaRPr lang="en-US" sz="5200" dirty="0"/>
          </a:p>
          <a:p>
            <a:endParaRPr lang="en-US" dirty="0" smtClean="0"/>
          </a:p>
          <a:p>
            <a:pPr algn="ctr"/>
            <a:r>
              <a:rPr lang="en-US" dirty="0" smtClean="0"/>
              <a:t>We’re glad you’re here!</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599" y="1295401"/>
            <a:ext cx="5029201" cy="307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0016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people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2800" dirty="0" smtClean="0"/>
              <a:t>Our deepest gratitude to all the individuals who have helped us get through these 3.5 decades—through work, purchases, praise, and friendship. You know and we know who you are.</a:t>
            </a:r>
          </a:p>
          <a:p>
            <a:pPr marL="0" indent="0">
              <a:buNone/>
            </a:pPr>
            <a:endParaRPr lang="en-US" sz="2400" dirty="0" smtClean="0"/>
          </a:p>
          <a:p>
            <a:pPr marL="0" indent="0">
              <a:buNone/>
            </a:pPr>
            <a:endParaRPr lang="en-US" sz="2400" dirty="0" smtClean="0"/>
          </a:p>
          <a:p>
            <a:pPr marL="0" indent="0">
              <a:buNone/>
            </a:pPr>
            <a:r>
              <a:rPr lang="en-US" sz="2400" b="1" i="1" dirty="0" smtClean="0"/>
              <a:t>Worker bees:</a:t>
            </a:r>
          </a:p>
          <a:p>
            <a:pPr marL="0" indent="0">
              <a:spcBef>
                <a:spcPts val="0"/>
              </a:spcBef>
              <a:buNone/>
            </a:pPr>
            <a:r>
              <a:rPr lang="en-US" dirty="0" smtClean="0"/>
              <a:t>Josiane Smith * Jack Acly * Anna Stephan * </a:t>
            </a:r>
          </a:p>
          <a:p>
            <a:pPr marL="0" indent="0">
              <a:spcBef>
                <a:spcPts val="0"/>
              </a:spcBef>
              <a:buNone/>
            </a:pPr>
            <a:r>
              <a:rPr lang="en-US" dirty="0" smtClean="0"/>
              <a:t>Rita Krauth * Thomas Atkinson * Penny Burke * Meshele Merchant * Marilyn Mabe * Eric Bare * Richard Grainger * Dick Jones</a:t>
            </a:r>
          </a:p>
          <a:p>
            <a:pPr marL="0" indent="0">
              <a:spcBef>
                <a:spcPts val="0"/>
              </a:spcBef>
              <a:buNone/>
            </a:pPr>
            <a:endParaRPr lang="en-US" sz="2400" b="1" i="1" dirty="0" smtClean="0"/>
          </a:p>
          <a:p>
            <a:pPr marL="0" indent="0">
              <a:spcBef>
                <a:spcPts val="0"/>
              </a:spcBef>
              <a:buNone/>
            </a:pPr>
            <a:r>
              <a:rPr lang="en-US" sz="2400" b="1" i="1" dirty="0" smtClean="0"/>
              <a:t>Former bees:</a:t>
            </a:r>
          </a:p>
          <a:p>
            <a:pPr marL="0" indent="0">
              <a:spcBef>
                <a:spcPts val="0"/>
              </a:spcBef>
              <a:buNone/>
            </a:pPr>
            <a:r>
              <a:rPr lang="en-US" dirty="0" smtClean="0"/>
              <a:t>Fabian * Julie Stevens * Violet Carberry LeVoit * Chuck </a:t>
            </a:r>
          </a:p>
          <a:p>
            <a:pPr marL="0" indent="0">
              <a:spcBef>
                <a:spcPts val="0"/>
              </a:spcBef>
              <a:buNone/>
            </a:pPr>
            <a:r>
              <a:rPr lang="en-US" dirty="0" smtClean="0"/>
              <a:t>Coates * Michael Keller * Chris Palmer * Ward Hollins *</a:t>
            </a:r>
          </a:p>
        </p:txBody>
      </p:sp>
    </p:spTree>
    <p:extLst>
      <p:ext uri="{BB962C8B-B14F-4D97-AF65-F5344CB8AC3E}">
        <p14:creationId xmlns:p14="http://schemas.microsoft.com/office/powerpoint/2010/main" val="417175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Sirs and Mistresses</a:t>
            </a:r>
            <a:endParaRPr lang="en-US" dirty="0"/>
          </a:p>
        </p:txBody>
      </p:sp>
      <p:sp>
        <p:nvSpPr>
          <p:cNvPr id="3" name="Content Placeholder 2"/>
          <p:cNvSpPr>
            <a:spLocks noGrp="1"/>
          </p:cNvSpPr>
          <p:nvPr>
            <p:ph idx="1"/>
          </p:nvPr>
        </p:nvSpPr>
        <p:spPr/>
        <p:txBody>
          <a:bodyPr/>
          <a:lstStyle/>
          <a:p>
            <a:pPr marL="0" indent="0">
              <a:buNone/>
            </a:pPr>
            <a:r>
              <a:rPr lang="en-US" sz="2400" b="1" i="1" dirty="0" smtClean="0"/>
              <a:t>Renaissance:</a:t>
            </a:r>
          </a:p>
          <a:p>
            <a:pPr marL="0" indent="0">
              <a:buNone/>
            </a:pPr>
            <a:r>
              <a:rPr lang="en-US" dirty="0" smtClean="0"/>
              <a:t>Art Blumberg * Rolinda Collinson * Eileen Shaivitz * Steve Zeve * Meshele Merchant * Thomas Atkinson * Eric Bare * Anna Stephan * Richard Grainger * Dick Jones * Lady Katrina</a:t>
            </a:r>
          </a:p>
          <a:p>
            <a:pPr marL="0" indent="0">
              <a:buNone/>
            </a:pPr>
            <a:endParaRPr lang="en-US" sz="2400" b="1" i="1" dirty="0" smtClean="0"/>
          </a:p>
          <a:p>
            <a:pPr marL="0" indent="0">
              <a:buNone/>
            </a:pPr>
            <a:r>
              <a:rPr lang="en-US" sz="2400" b="1" i="1" dirty="0" smtClean="0"/>
              <a:t>Former squires:</a:t>
            </a:r>
          </a:p>
          <a:p>
            <a:pPr marL="0" indent="0">
              <a:buNone/>
            </a:pPr>
            <a:r>
              <a:rPr lang="en-US" dirty="0" smtClean="0"/>
              <a:t>Daniel Austin * Ken Isbell * Cassandra Stevens * </a:t>
            </a:r>
            <a:endParaRPr lang="en-US" dirty="0"/>
          </a:p>
        </p:txBody>
      </p:sp>
    </p:spTree>
    <p:extLst>
      <p:ext uri="{BB962C8B-B14F-4D97-AF65-F5344CB8AC3E}">
        <p14:creationId xmlns:p14="http://schemas.microsoft.com/office/powerpoint/2010/main" val="1895664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Furry and fairy</a:t>
            </a:r>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29" y="2213325"/>
            <a:ext cx="4876800" cy="328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611" y="2089030"/>
            <a:ext cx="2545080" cy="355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919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memoriam</a:t>
            </a:r>
            <a:endParaRPr lang="en-US" dirty="0"/>
          </a:p>
        </p:txBody>
      </p:sp>
      <p:sp>
        <p:nvSpPr>
          <p:cNvPr id="3" name="Content Placeholder 2"/>
          <p:cNvSpPr>
            <a:spLocks noGrp="1"/>
          </p:cNvSpPr>
          <p:nvPr>
            <p:ph idx="1"/>
          </p:nvPr>
        </p:nvSpPr>
        <p:spPr/>
        <p:txBody>
          <a:bodyPr/>
          <a:lstStyle/>
          <a:p>
            <a:pPr marL="0" indent="0">
              <a:buNone/>
            </a:pPr>
            <a:r>
              <a:rPr lang="en-US" sz="2400" b="1" dirty="0" smtClean="0"/>
              <a:t>Dave Smith  *  Bob Steinberger  * Charles Titus * Burt Hochberg  *  Robin King  *  Martin Gardner  *  Arthur C. Clarke  * Wade Philpott * Anatol Holt * Michael Waitsman * Rich Maiers </a:t>
            </a:r>
            <a:endParaRPr lang="en-US" sz="2400" b="1" dirty="0"/>
          </a:p>
          <a:p>
            <a:pPr marL="0" indent="0">
              <a:buNone/>
            </a:pPr>
            <a:endParaRPr lang="en-US"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148" y="228600"/>
            <a:ext cx="667942" cy="153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966" y="3032014"/>
            <a:ext cx="1233234" cy="147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414" y="4724400"/>
            <a:ext cx="1394029" cy="167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499" y="3032014"/>
            <a:ext cx="1257301" cy="158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1951" y="4874954"/>
            <a:ext cx="1200152" cy="146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2779" y="3110742"/>
            <a:ext cx="1191021" cy="130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5124450"/>
            <a:ext cx="1341249"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9468" y="4857066"/>
            <a:ext cx="1153855" cy="148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4259" y="2967863"/>
            <a:ext cx="1183541" cy="158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4080" y="3032014"/>
            <a:ext cx="949120" cy="137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549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inventors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2400" b="1" i="1" dirty="0" smtClean="0"/>
              <a:t>Kadon publishes some wonderful games that we developed from the creations of other kindred spirits. These 41 folks get royalties. They are all listed in the website.</a:t>
            </a:r>
            <a:endParaRPr lang="en-US" sz="2400" b="1" i="1" dirty="0"/>
          </a:p>
          <a:p>
            <a:pPr marL="0" indent="0">
              <a:buNone/>
            </a:pPr>
            <a:r>
              <a:rPr lang="en-US" sz="2400" dirty="0" smtClean="0"/>
              <a:t>Charles Butler * Phil Chase * Christopher Clark * Jeff </a:t>
            </a:r>
            <a:r>
              <a:rPr lang="en-US" sz="2400" dirty="0" err="1" smtClean="0"/>
              <a:t>Dender</a:t>
            </a:r>
            <a:r>
              <a:rPr lang="en-US" sz="2400" dirty="0" smtClean="0"/>
              <a:t> * Daniel </a:t>
            </a:r>
            <a:r>
              <a:rPr lang="en-US" sz="2400" dirty="0" err="1" smtClean="0"/>
              <a:t>Erdely</a:t>
            </a:r>
            <a:r>
              <a:rPr lang="en-US" sz="2400" dirty="0" smtClean="0"/>
              <a:t> * Jerry Farrell * Jacques </a:t>
            </a:r>
            <a:r>
              <a:rPr lang="en-US" sz="2400" dirty="0" err="1" smtClean="0"/>
              <a:t>Ferroul</a:t>
            </a:r>
            <a:r>
              <a:rPr lang="en-US" sz="2400" dirty="0" smtClean="0"/>
              <a:t> * Beverly Johnson * Manuel Garcia * </a:t>
            </a:r>
            <a:r>
              <a:rPr lang="en-US" sz="2400" dirty="0" err="1" smtClean="0"/>
              <a:t>Serhij</a:t>
            </a:r>
            <a:r>
              <a:rPr lang="en-US" sz="2400" dirty="0" smtClean="0"/>
              <a:t> Grabarchuk * Richard Grainger * </a:t>
            </a:r>
            <a:r>
              <a:rPr lang="en-US" sz="2400" dirty="0" err="1" smtClean="0"/>
              <a:t>Sjaak</a:t>
            </a:r>
            <a:r>
              <a:rPr lang="en-US" sz="2400" dirty="0" smtClean="0"/>
              <a:t> </a:t>
            </a:r>
            <a:r>
              <a:rPr lang="en-US" sz="2400" dirty="0" err="1" smtClean="0"/>
              <a:t>Griffioen</a:t>
            </a:r>
            <a:r>
              <a:rPr lang="en-US" sz="2400" dirty="0" smtClean="0"/>
              <a:t> * Ward Hollis * Glenn Iba * Scott Kim * Alan </a:t>
            </a:r>
            <a:r>
              <a:rPr lang="en-US" sz="2400" dirty="0" err="1" smtClean="0"/>
              <a:t>Kross</a:t>
            </a:r>
            <a:r>
              <a:rPr lang="en-US" sz="2400" dirty="0" smtClean="0"/>
              <a:t>-Vinson * Henry Kwok * Jacob Lettie * Joe Marasco * William Rex Marshall * Oriel </a:t>
            </a:r>
            <a:r>
              <a:rPr lang="en-US" sz="2400" dirty="0" err="1" smtClean="0"/>
              <a:t>Maxime</a:t>
            </a:r>
            <a:r>
              <a:rPr lang="en-US" sz="2400" dirty="0" smtClean="0"/>
              <a:t> * Dwayne Mears * Christian </a:t>
            </a:r>
            <a:r>
              <a:rPr lang="en-US" sz="2400" dirty="0" err="1" smtClean="0"/>
              <a:t>Freeling</a:t>
            </a:r>
            <a:r>
              <a:rPr lang="en-US" sz="2400" dirty="0" smtClean="0"/>
              <a:t> * </a:t>
            </a:r>
            <a:r>
              <a:rPr lang="en-US" sz="2400" dirty="0" err="1" smtClean="0"/>
              <a:t>Henrik</a:t>
            </a:r>
            <a:r>
              <a:rPr lang="en-US" sz="2400" dirty="0" smtClean="0"/>
              <a:t> </a:t>
            </a:r>
            <a:r>
              <a:rPr lang="en-US" sz="2400" dirty="0" err="1" smtClean="0"/>
              <a:t>Morast</a:t>
            </a:r>
            <a:r>
              <a:rPr lang="en-US" sz="2400" dirty="0" smtClean="0"/>
              <a:t> * Don O’Brien * </a:t>
            </a:r>
            <a:r>
              <a:rPr lang="en-US" sz="2400" dirty="0" err="1" smtClean="0"/>
              <a:t>Ferenc</a:t>
            </a:r>
            <a:r>
              <a:rPr lang="en-US" sz="2400" dirty="0" smtClean="0"/>
              <a:t> </a:t>
            </a:r>
            <a:r>
              <a:rPr lang="en-US" sz="2400" dirty="0" err="1" smtClean="0"/>
              <a:t>Palinkas</a:t>
            </a:r>
            <a:r>
              <a:rPr lang="en-US" sz="2400" dirty="0" smtClean="0"/>
              <a:t> * Myra Philpott * Henri </a:t>
            </a:r>
            <a:r>
              <a:rPr lang="en-US" sz="2400" dirty="0" err="1" smtClean="0"/>
              <a:t>Picciotto</a:t>
            </a:r>
            <a:r>
              <a:rPr lang="en-US" sz="2400" dirty="0" smtClean="0"/>
              <a:t> * John Ring * Mike Roberts * </a:t>
            </a:r>
            <a:r>
              <a:rPr lang="en-US" sz="2400" dirty="0" err="1" smtClean="0"/>
              <a:t>Rombix</a:t>
            </a:r>
            <a:r>
              <a:rPr lang="en-US" sz="2400" dirty="0" smtClean="0"/>
              <a:t> USA * Irene </a:t>
            </a:r>
            <a:r>
              <a:rPr lang="en-US" sz="2400" dirty="0" err="1" smtClean="0"/>
              <a:t>Schensted</a:t>
            </a:r>
            <a:r>
              <a:rPr lang="en-US" sz="2400" dirty="0" smtClean="0"/>
              <a:t> * </a:t>
            </a:r>
            <a:r>
              <a:rPr lang="en-US" sz="2400" dirty="0" err="1" smtClean="0"/>
              <a:t>Liane</a:t>
            </a:r>
            <a:r>
              <a:rPr lang="en-US" sz="2400" dirty="0" smtClean="0"/>
              <a:t> Sebastian * Stephen </a:t>
            </a:r>
            <a:r>
              <a:rPr lang="en-US" sz="2400" dirty="0" err="1" smtClean="0"/>
              <a:t>Sniderman</a:t>
            </a:r>
            <a:r>
              <a:rPr lang="en-US" sz="2400" dirty="0" smtClean="0"/>
              <a:t> * Norton Starr * Devin Stewart * Terry Titus * Anneke </a:t>
            </a:r>
            <a:r>
              <a:rPr lang="en-US" sz="2400" dirty="0" err="1" smtClean="0"/>
              <a:t>Treep</a:t>
            </a:r>
            <a:r>
              <a:rPr lang="en-US" sz="2400" dirty="0" smtClean="0"/>
              <a:t> * Oskar Van Deventer * Nancy van </a:t>
            </a:r>
            <a:r>
              <a:rPr lang="en-US" sz="2400" dirty="0" err="1" smtClean="0"/>
              <a:t>Schooenderwoert</a:t>
            </a:r>
            <a:r>
              <a:rPr lang="en-US" sz="2400" dirty="0" smtClean="0"/>
              <a:t> * Dale Walton * Zdravko Zivkovic</a:t>
            </a:r>
          </a:p>
        </p:txBody>
      </p:sp>
    </p:spTree>
    <p:extLst>
      <p:ext uri="{BB962C8B-B14F-4D97-AF65-F5344CB8AC3E}">
        <p14:creationId xmlns:p14="http://schemas.microsoft.com/office/powerpoint/2010/main" val="1974876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hottest sellers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58" y="1600200"/>
            <a:ext cx="7958942" cy="464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958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first license</a:t>
            </a:r>
            <a:endParaRPr lang="en-US" dirty="0"/>
          </a:p>
        </p:txBody>
      </p:sp>
      <p:sp>
        <p:nvSpPr>
          <p:cNvPr id="3" name="Content Placeholder 2"/>
          <p:cNvSpPr>
            <a:spLocks noGrp="1"/>
          </p:cNvSpPr>
          <p:nvPr>
            <p:ph idx="1"/>
          </p:nvPr>
        </p:nvSpPr>
        <p:spPr/>
        <p:txBody>
          <a:bodyPr/>
          <a:lstStyle/>
          <a:p>
            <a:pPr marL="0" indent="0">
              <a:buNone/>
            </a:pPr>
            <a:r>
              <a:rPr lang="en-US" dirty="0" smtClean="0"/>
              <a:t>We have several times licensed our trademark, “Blockout,” for software games. Now Brainwright has licensed both Roundominoes and Iamond Hex and produced them in very nice plastic in China. We have some samples here. They are to be marketed in bookstores and other intellectually appealing outlets starting in 2014. Check them out. This is just a start.</a:t>
            </a:r>
            <a:endParaRPr lang="en-US" dirty="0"/>
          </a:p>
        </p:txBody>
      </p:sp>
    </p:spTree>
    <p:extLst>
      <p:ext uri="{BB962C8B-B14F-4D97-AF65-F5344CB8AC3E}">
        <p14:creationId xmlns:p14="http://schemas.microsoft.com/office/powerpoint/2010/main" val="2895248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pPr marL="0" indent="0" algn="ctr">
              <a:buNone/>
            </a:pPr>
            <a:r>
              <a:rPr lang="en-US" dirty="0" smtClean="0"/>
              <a:t>Thanks for your attention and for being here </a:t>
            </a:r>
          </a:p>
          <a:p>
            <a:pPr marL="0" indent="0" algn="ctr">
              <a:buNone/>
            </a:pPr>
            <a:r>
              <a:rPr lang="en-US" dirty="0" smtClean="0"/>
              <a:t>to share this landmark moment with us. </a:t>
            </a:r>
          </a:p>
          <a:p>
            <a:pPr marL="0" indent="0" algn="ctr">
              <a:buNone/>
            </a:pPr>
            <a:r>
              <a:rPr lang="en-US" dirty="0" smtClean="0"/>
              <a:t>May the adventure of life continue</a:t>
            </a:r>
          </a:p>
          <a:p>
            <a:pPr marL="0" indent="0" algn="ctr">
              <a:buNone/>
            </a:pPr>
            <a:r>
              <a:rPr lang="en-US" dirty="0" smtClean="0"/>
              <a:t>to be a happy one for you.</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267198"/>
            <a:ext cx="1752599"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72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being 12</a:t>
            </a:r>
            <a:endParaRPr lang="en-US" dirty="0"/>
          </a:p>
        </p:txBody>
      </p:sp>
      <p:sp>
        <p:nvSpPr>
          <p:cNvPr id="3" name="Content Placeholder 2"/>
          <p:cNvSpPr>
            <a:spLocks noGrp="1"/>
          </p:cNvSpPr>
          <p:nvPr>
            <p:ph idx="1"/>
          </p:nvPr>
        </p:nvSpPr>
        <p:spPr/>
        <p:txBody>
          <a:bodyPr>
            <a:normAutofit/>
          </a:bodyPr>
          <a:lstStyle/>
          <a:p>
            <a:pPr marL="0" indent="0">
              <a:buNone/>
            </a:pP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506" y="1752600"/>
            <a:ext cx="311509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59819"/>
            <a:ext cx="457597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585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Ancestry - 1859</a:t>
            </a:r>
            <a:endParaRPr lang="en-US" dirty="0"/>
          </a:p>
        </p:txBody>
      </p:sp>
      <p:sp>
        <p:nvSpPr>
          <p:cNvPr id="3" name="Content Placeholder 2"/>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60512"/>
            <a:ext cx="2400710" cy="514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68561"/>
            <a:ext cx="4607836"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491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Progenitors</a:t>
            </a:r>
            <a:endParaRPr lang="en-US" dirty="0"/>
          </a:p>
        </p:txBody>
      </p:sp>
      <p:sp>
        <p:nvSpPr>
          <p:cNvPr id="3" name="Content Placeholder 2"/>
          <p:cNvSpPr>
            <a:spLocks noGrp="1"/>
          </p:cNvSpPr>
          <p:nvPr>
            <p:ph idx="1"/>
          </p:nvPr>
        </p:nvSpPr>
        <p:spPr/>
        <p:txBody>
          <a:bodyPr/>
          <a:lstStyle/>
          <a:p>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474" y="1744036"/>
            <a:ext cx="19050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599" y="2362200"/>
            <a:ext cx="2362395" cy="326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18478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916" y="1363036"/>
            <a:ext cx="173355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419600"/>
            <a:ext cx="2963624" cy="222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594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Grown up</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05241"/>
            <a:ext cx="31432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0783" y="1676400"/>
            <a:ext cx="4271123" cy="435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034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goes on</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279059" cy="322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59" y="3288488"/>
            <a:ext cx="2364179" cy="286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376" y="1476739"/>
            <a:ext cx="2322623" cy="246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894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dancing years</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34" y="1752600"/>
            <a:ext cx="2665215" cy="353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74723"/>
            <a:ext cx="2594011" cy="35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732630"/>
            <a:ext cx="260985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995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5169</TotalTime>
  <Words>553</Words>
  <Application>Microsoft Office PowerPoint</Application>
  <PresentationFormat>On-screen Show (4:3)</PresentationFormat>
  <Paragraphs>69</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35 years of Kadon 75 years of Kate</vt:lpstr>
      <vt:lpstr>The early years</vt:lpstr>
      <vt:lpstr>Furry and fairy</vt:lpstr>
      <vt:lpstr>On being 12</vt:lpstr>
      <vt:lpstr>Ancestry - 1859</vt:lpstr>
      <vt:lpstr>Progenitors</vt:lpstr>
      <vt:lpstr>Grown up</vt:lpstr>
      <vt:lpstr>Life goes on</vt:lpstr>
      <vt:lpstr>The dancing years</vt:lpstr>
      <vt:lpstr>Competitions</vt:lpstr>
      <vt:lpstr>Exhibitions</vt:lpstr>
      <vt:lpstr>The Iranian interlude</vt:lpstr>
      <vt:lpstr>The puzzle treks</vt:lpstr>
      <vt:lpstr>Travels</vt:lpstr>
      <vt:lpstr>Downunder</vt:lpstr>
      <vt:lpstr>For the geeks</vt:lpstr>
      <vt:lpstr>The house expansion</vt:lpstr>
      <vt:lpstr>PowerPoint Presentation</vt:lpstr>
      <vt:lpstr>Out on the road</vt:lpstr>
      <vt:lpstr>… in all kinds of weather</vt:lpstr>
      <vt:lpstr>… and indoors, too</vt:lpstr>
      <vt:lpstr>Fame</vt:lpstr>
      <vt:lpstr>Renaissance! Old and new</vt:lpstr>
      <vt:lpstr>Enter, m’lords and ladies…</vt:lpstr>
      <vt:lpstr>Our game master and mistress</vt:lpstr>
      <vt:lpstr>Celebrations</vt:lpstr>
      <vt:lpstr>The Gamery’s 30 years …</vt:lpstr>
      <vt:lpstr>The people</vt:lpstr>
      <vt:lpstr>Sirs and Mistresses</vt:lpstr>
      <vt:lpstr>In memoriam</vt:lpstr>
      <vt:lpstr>The inventors</vt:lpstr>
      <vt:lpstr>The hottest sellers</vt:lpstr>
      <vt:lpstr>Our first license</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 years of Kate</dc:title>
  <dc:creator>Kate</dc:creator>
  <cp:lastModifiedBy>Kate</cp:lastModifiedBy>
  <cp:revision>61</cp:revision>
  <dcterms:created xsi:type="dcterms:W3CDTF">2014-05-07T15:46:46Z</dcterms:created>
  <dcterms:modified xsi:type="dcterms:W3CDTF">2014-06-03T20:46:56Z</dcterms:modified>
</cp:coreProperties>
</file>