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68" r:id="rId4"/>
    <p:sldId id="269" r:id="rId5"/>
    <p:sldId id="258" r:id="rId6"/>
    <p:sldId id="270" r:id="rId7"/>
    <p:sldId id="271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4170-2CB3-4C9F-8676-BFE30FEDC9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7A16D7-3324-4068-9817-F82A4A83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466C-D58A-4834-BD2E-B3906CAF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4735F-66E1-41F5-A001-9CFA30F6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6CC56-A1D3-48E5-AB8D-A8358FDD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11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0DBF-E9D8-4896-95D2-AF449200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366AD-3078-4B86-921F-C6EA24C2F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28FA4-F542-42CF-8985-9EDA4D02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35F7-F22D-47D2-8F4A-2928A63FC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B4FF7-D696-4EBD-BDC6-7F65941E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9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CF6C60-24EA-4BB7-B05B-289C0EA64A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FB159F-1E29-4A59-ADF5-C69DA7779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E01C9-E64A-4BC9-9002-5587AF5D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01C24-AA0C-4563-A69C-38004540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9481-BC78-46C9-8DFB-4EDF2AB32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9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B0E5C-E925-46F4-AAA0-1E461B5F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286CA-CA61-4694-A83E-D1F45AFEC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6F3AF-703A-4C31-A66A-ABEF4B4A9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23EE7-6DC9-4DD7-87F8-A8610202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D4DA8-5DBB-41FA-AA75-D6C30345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1F7C-F947-40E7-8B12-7B55F76F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9418C-D3EC-4B6D-9D4D-F0E916FFA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B13CF-E3FE-4BAF-880C-DB926D38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91749-EF04-4F05-AA48-35D7DB7C6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5333-2A57-42F1-A9FF-610E8C6A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10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08B13-2782-4777-94E7-89707BD67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992D9-5110-4726-A5EF-74D9DCCC6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4130A-CF4D-4C8E-9500-E5A44D64DF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03D9B-8F2D-4807-9B18-BE5B0C2B2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A24C0-6CCB-43FD-97DD-F1D2CEA1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F4D9-41A0-4525-B504-9DD6EC8F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5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3217-D3B0-4049-8103-3BEF082C4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48B2E-AA75-4470-9690-B6A2D717C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D254F-038E-4144-B890-51A57CF4F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C8D4DF-888F-450F-9CF7-674588EDF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877F8C-6C85-4E50-BE84-64A7F566C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33C9C6-039C-48C6-8C49-5A7C9E993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7CB7C-BA40-4C90-9E09-89CBDB74F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F54B8-8AF1-4B15-969F-97491DA0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04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0D2E-D5D0-498D-AAB3-338FDFBB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608E8-32E3-4C07-9588-FC78104C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0D8A9-1DC5-4F6A-9A6B-01B6D907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74E04-7CD3-46A6-A082-42EA9771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3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92D956-0C39-4A06-B629-E833EA0BF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AFA75-35FA-4A95-B130-14EE2D81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032A0-B9B5-4E30-8238-69407E7C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9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35672-E9E3-477D-919D-5D03F685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AB809-C5ED-4B0D-BB74-0ACA67F38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E9EFD-237D-4147-B8B8-A7E73B6CB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FCCF4-25EA-4E2B-9A2A-563D36EE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9C107-2428-4E38-B819-521A8DF40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C2F05-3014-43D2-9B29-722627D5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8661B-E703-4C53-8210-D79EDD10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386A54-6AFC-41DB-AE95-DEE5B8F3A7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FE211D-A5B9-4666-A8DB-B0F2C5E28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C01B4E-38F9-41A2-9D83-DCBC6867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651427-ACA9-42A3-B18D-B2FFC49E2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C4A9F-28BA-4194-B9FF-2F8321388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7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A95159-52E1-4BC8-9AC1-51916F8D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E9B4C-5C1C-45C9-A59F-954F5F98D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EA241-D14B-49CA-9730-89CE9E7E9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708F-C4E1-4842-9C87-3B8D91722359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4CA58-20F6-4D68-88FD-242E46855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170AA-1E52-414E-A846-C05C40C49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ADBF4-1583-4BFD-88D7-11E018066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4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amepuzzles" TargetMode="External"/><Relationship Id="rId7" Type="http://schemas.openxmlformats.org/officeDocument/2006/relationships/hyperlink" Target="http://www.gamepuzzles.com/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adon@gamepuzzles.com" TargetMode="External"/><Relationship Id="rId5" Type="http://schemas.openxmlformats.org/officeDocument/2006/relationships/hyperlink" Target="http://www.youtube.com/user/katalinjones" TargetMode="External"/><Relationship Id="rId4" Type="http://schemas.openxmlformats.org/officeDocument/2006/relationships/hyperlink" Target="http://www.instagram.com/kadongamepuzzle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D518E-F85D-472D-AA0A-73BEDE609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4254" y="997527"/>
            <a:ext cx="8659092" cy="831417"/>
          </a:xfrm>
        </p:spPr>
        <p:txBody>
          <a:bodyPr>
            <a:normAutofit/>
          </a:bodyPr>
          <a:lstStyle/>
          <a:p>
            <a:r>
              <a:rPr lang="en-US" sz="4800" i="1" dirty="0">
                <a:latin typeface="Arial Black" panose="020B0A04020102020204" pitchFamily="34" charset="0"/>
              </a:rPr>
              <a:t>“Leaning”  </a:t>
            </a:r>
            <a:r>
              <a:rPr lang="en-US" sz="4800" dirty="0">
                <a:latin typeface="Arial Black" panose="020B0A04020102020204" pitchFamily="34" charset="0"/>
              </a:rPr>
              <a:t>Symmetries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B7CF0-4668-44BB-A89B-2968B039C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2910" y="2286000"/>
            <a:ext cx="7813963" cy="400396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 Rounded MT Bold" panose="020F0704030504030204" pitchFamily="34" charset="0"/>
              </a:rPr>
              <a:t>A gallery of tilted geometric puzzles</a:t>
            </a:r>
          </a:p>
          <a:p>
            <a:r>
              <a:rPr lang="en-US" sz="3000" i="1" dirty="0">
                <a:latin typeface="Arial Rounded MT Bold" panose="020F0704030504030204" pitchFamily="34" charset="0"/>
              </a:rPr>
              <a:t>“Math as art”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Made by Kadon Enterprises, Inc. 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r>
              <a:rPr lang="en-US" dirty="0">
                <a:latin typeface="Arial Rounded MT Bold" panose="020F0704030504030204" pitchFamily="34" charset="0"/>
              </a:rPr>
              <a:t>Prepared by Kate Jones for the Symmetry Festival</a:t>
            </a:r>
          </a:p>
          <a:p>
            <a:r>
              <a:rPr lang="en-US" dirty="0">
                <a:latin typeface="Arial Rounded MT Bold" panose="020F0704030504030204" pitchFamily="34" charset="0"/>
              </a:rPr>
              <a:t>July 17-20, 2024 — Pisa, Italy</a:t>
            </a: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  <a:p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F0F87C-961E-4B01-8BDB-3DDBE8AE7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91" y="3909555"/>
            <a:ext cx="1075217" cy="1075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56A8B-2B58-03C2-48A1-7570AB6CC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48" y="448573"/>
            <a:ext cx="2432649" cy="5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6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1B9C9B2-DA8E-4AAD-AB24-DF4150C87592}"/>
              </a:ext>
            </a:extLst>
          </p:cNvPr>
          <p:cNvSpPr txBox="1"/>
          <p:nvPr/>
        </p:nvSpPr>
        <p:spPr>
          <a:xfrm>
            <a:off x="803565" y="263430"/>
            <a:ext cx="8478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Pentomino symmetry pairs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45667F-78B8-4AA1-ABB8-4D0642A941DE}"/>
              </a:ext>
            </a:extLst>
          </p:cNvPr>
          <p:cNvSpPr txBox="1"/>
          <p:nvPr/>
        </p:nvSpPr>
        <p:spPr>
          <a:xfrm>
            <a:off x="10161878" y="6271404"/>
            <a:ext cx="2615711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Script MT Bold" panose="03040602040607080904" pitchFamily="66" charset="0"/>
                <a:ea typeface="Calibri" panose="020F0502020204030204" pitchFamily="34" charset="0"/>
                <a:cs typeface="Arial" panose="020B0604020202020204" pitchFamily="34" charset="0"/>
              </a:rPr>
              <a:t>Kate Jones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C8B72-2DC7-E4E2-D0A4-BF9298D4E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19" y="1052422"/>
            <a:ext cx="4835234" cy="4325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90607-17B8-BF09-29D6-D32BD2E6F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432" y="495706"/>
            <a:ext cx="3231317" cy="2447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B4C763-4D18-7583-A800-29095AA4C0BC}"/>
              </a:ext>
            </a:extLst>
          </p:cNvPr>
          <p:cNvSpPr txBox="1"/>
          <p:nvPr/>
        </p:nvSpPr>
        <p:spPr>
          <a:xfrm>
            <a:off x="557318" y="5520107"/>
            <a:ext cx="49656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 Antiqua" panose="02040602050305030304" pitchFamily="18" charset="0"/>
              </a:rPr>
              <a:t>The 52 symmetrical pentomino pairs with at least 2 unit edge contacts. Ten others have only one unit edge joined. Can you find them?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A27C88-E984-CE55-4EA4-0A88719302F5}"/>
              </a:ext>
            </a:extLst>
          </p:cNvPr>
          <p:cNvSpPr txBox="1"/>
          <p:nvPr/>
        </p:nvSpPr>
        <p:spPr>
          <a:xfrm>
            <a:off x="5502616" y="1052422"/>
            <a:ext cx="2674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Behold the chain of paired pentominoes, </a:t>
            </a:r>
          </a:p>
          <a:p>
            <a:r>
              <a:rPr lang="en-US" dirty="0">
                <a:latin typeface="Book Antiqua" panose="02040602050305030304" pitchFamily="18" charset="0"/>
              </a:rPr>
              <a:t>If only even the last two would close!</a:t>
            </a:r>
          </a:p>
          <a:p>
            <a:r>
              <a:rPr lang="en-US" dirty="0">
                <a:latin typeface="Book Antiqua" panose="02040602050305030304" pitchFamily="18" charset="0"/>
              </a:rPr>
              <a:t>Below, a ring of two sets nicely closes</a:t>
            </a:r>
          </a:p>
          <a:p>
            <a:r>
              <a:rPr lang="en-US" dirty="0">
                <a:latin typeface="Book Antiqua" panose="02040602050305030304" pitchFamily="18" charset="0"/>
              </a:rPr>
              <a:t>While one-faced ring </a:t>
            </a:r>
            <a:r>
              <a:rPr lang="en-US" sz="1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joinèd P’s reposes. </a:t>
            </a:r>
            <a:r>
              <a:rPr lang="en-US" dirty="0">
                <a:latin typeface="Book Antiqua" panose="02040602050305030304" pitchFamily="18" charset="0"/>
              </a:rPr>
              <a:t>Near perfect—can you solve to win the roses?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90D85-D859-B3D1-B36B-1B30AE474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038" y="3914744"/>
            <a:ext cx="2979037" cy="2389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21926-C988-5B1F-3690-BBEF80C1D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2497" y="3429000"/>
            <a:ext cx="2674556" cy="25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7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22E7F0-7C4E-9F1B-3C79-2EA03355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079" y="654030"/>
            <a:ext cx="8368146" cy="454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Conclusion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Such recreational math is more than just a toy.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It’s art and science—finding answers brings you joy.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The human mind vast fields of understanding craves,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The world with symmetry and ordered beauty paves.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F</a:t>
            </a:r>
            <a:r>
              <a:rPr kumimoji="0" lang="en-US" altLang="en-US" sz="2400" b="0" i="0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rom singularity infinity it chases,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bmk="_Hlk12617583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Hence we LOVE EVOLution and its mirrored faces,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And every change begets diversified delight,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That’s how we build a consciousness, no end in sight.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Cause and effect, yin yang, a megathought above: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The Universe’s timeless symmetry is… love.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7" name="Picture 21">
            <a:extLst>
              <a:ext uri="{FF2B5EF4-FFF2-40B4-BE49-F238E27FC236}">
                <a16:creationId xmlns:a16="http://schemas.microsoft.com/office/drawing/2014/main" id="{5169F6C8-B9B8-3C6A-3B94-1FA1E061B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33" y="5196332"/>
            <a:ext cx="1537438" cy="128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327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88525-5313-4B6E-BAB3-1380733D9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39" y="4956957"/>
            <a:ext cx="1075217" cy="1075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6C43E0-1177-4BD2-8D68-4CFCFB73B5CD}"/>
              </a:ext>
            </a:extLst>
          </p:cNvPr>
          <p:cNvSpPr txBox="1"/>
          <p:nvPr/>
        </p:nvSpPr>
        <p:spPr>
          <a:xfrm>
            <a:off x="668215" y="6189058"/>
            <a:ext cx="11148645" cy="373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©2024 Kadon Enterprises, Inc.                                                                                                       Made in USA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28996-9201-4A70-8869-93D52C894ABF}"/>
              </a:ext>
            </a:extLst>
          </p:cNvPr>
          <p:cNvSpPr txBox="1"/>
          <p:nvPr/>
        </p:nvSpPr>
        <p:spPr>
          <a:xfrm>
            <a:off x="316523" y="295635"/>
            <a:ext cx="11623431" cy="4504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Gamepuzzles</a:t>
            </a:r>
            <a:r>
              <a:rPr lang="en-US" sz="3600" baseline="300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joy of thinking</a:t>
            </a:r>
            <a:r>
              <a:rPr lang="en-US" sz="32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www.facebook.com/gamepuzzles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Instagram: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www.instagram.com/kadongamepuzzles</a:t>
            </a: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www.youtube.com/user/katalinjones</a:t>
            </a: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kadon@gamepuzzles.com</a:t>
            </a: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Phone: 410-437-2163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400" u="sng" dirty="0">
                <a:solidFill>
                  <a:srgbClr val="0563C1"/>
                </a:solidFill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www.gamepuzzles.com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1979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7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431591E-4400-4AE0-AB9E-BEF2D1055A88}"/>
              </a:ext>
            </a:extLst>
          </p:cNvPr>
          <p:cNvSpPr txBox="1"/>
          <p:nvPr/>
        </p:nvSpPr>
        <p:spPr>
          <a:xfrm>
            <a:off x="856854" y="614053"/>
            <a:ext cx="8692260" cy="545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Rhombiominoes  and Rhombi Jr.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DA024-DE6E-4373-B338-88E24575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363" y="674065"/>
            <a:ext cx="238370" cy="175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BD260FF-6AFF-4D34-9199-931FCA570060}"/>
              </a:ext>
            </a:extLst>
          </p:cNvPr>
          <p:cNvSpPr txBox="1"/>
          <p:nvPr/>
        </p:nvSpPr>
        <p:spPr>
          <a:xfrm>
            <a:off x="10235439" y="6187343"/>
            <a:ext cx="1501038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Script MT Bold" panose="03040602040607080904" pitchFamily="66" charset="0"/>
                <a:ea typeface="Calibri" panose="020F0502020204030204" pitchFamily="34" charset="0"/>
                <a:cs typeface="Arial" panose="020B0604020202020204" pitchFamily="34" charset="0"/>
              </a:rPr>
              <a:t>Kate Jones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B722B-46D5-381C-707F-447B0A44E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954" y="711104"/>
            <a:ext cx="238370" cy="1759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7E9BD2-E11B-8C92-D9D4-49DE21DCF9DC}"/>
              </a:ext>
            </a:extLst>
          </p:cNvPr>
          <p:cNvSpPr txBox="1"/>
          <p:nvPr/>
        </p:nvSpPr>
        <p:spPr>
          <a:xfrm>
            <a:off x="6335801" y="1554823"/>
            <a:ext cx="54006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/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 clever score of </a:t>
            </a:r>
            <a:r>
              <a:rPr lang="en-US" sz="1800" dirty="0" err="1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rhombed</a:t>
            </a: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pentominoes— 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every tile five equal diamonds shows.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be three colors for to keep apart,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joined in groups, or scrambled just to start.</a:t>
            </a:r>
          </a:p>
          <a:p>
            <a:pPr marL="0" marR="0"/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/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fathom that 8 million ways assay 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Assembling all the pieces in the tray.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Yet even one confounds the solver’s quest</a:t>
            </a:r>
            <a:b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renders every solved array a test.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B23B0E-2584-C7C2-3584-1304189E4753}"/>
              </a:ext>
            </a:extLst>
          </p:cNvPr>
          <p:cNvSpPr txBox="1"/>
          <p:nvPr/>
        </p:nvSpPr>
        <p:spPr>
          <a:xfrm>
            <a:off x="2369127" y="4779818"/>
            <a:ext cx="5098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 dozen tiles from one to four rhombs boast, 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Each rhomb two equal triangles does host.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Each size of tile its own true hue displays,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That ye may count all boundaries four ways.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Their dizzy tilts a hundred tasks beget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While Rhombiominoes, too, fit this set.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C4B19-1BE3-AB22-D679-F5467D2F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96" y="1489677"/>
            <a:ext cx="4899804" cy="288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62A9EE-C28F-C9C4-9899-2E659DF0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237" y="4500920"/>
            <a:ext cx="3623094" cy="16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CE478-8424-08C9-D1CB-6C7D4B9D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63" y="628967"/>
            <a:ext cx="3347049" cy="26396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36C38B-9990-75F2-2C7E-5136A7EC7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51" y="4225385"/>
            <a:ext cx="7464725" cy="2299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F98752-6571-DA15-25EA-AB3AFE983C58}"/>
              </a:ext>
            </a:extLst>
          </p:cNvPr>
          <p:cNvSpPr txBox="1"/>
          <p:nvPr/>
        </p:nvSpPr>
        <p:spPr>
          <a:xfrm>
            <a:off x="496651" y="3372118"/>
            <a:ext cx="476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The twenty pentarhombs can even form</a:t>
            </a:r>
          </a:p>
          <a:p>
            <a:r>
              <a:rPr lang="en-US" dirty="0">
                <a:latin typeface="Book Antiqua" panose="02040602050305030304" pitchFamily="18" charset="0"/>
              </a:rPr>
              <a:t>Fine leaning towers. Here they are the norm!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C28A4-42B8-206F-81CC-863C043A573D}"/>
              </a:ext>
            </a:extLst>
          </p:cNvPr>
          <p:cNvSpPr txBox="1"/>
          <p:nvPr/>
        </p:nvSpPr>
        <p:spPr>
          <a:xfrm>
            <a:off x="5943523" y="1413911"/>
            <a:ext cx="50871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The Rhombi much admire their bigger brothers,</a:t>
            </a:r>
          </a:p>
          <a:p>
            <a:r>
              <a:rPr lang="en-US" dirty="0">
                <a:latin typeface="Book Antiqua" panose="02040602050305030304" pitchFamily="18" charset="0"/>
              </a:rPr>
              <a:t>And aim to grow to look just like those others.</a:t>
            </a:r>
          </a:p>
          <a:p>
            <a:r>
              <a:rPr lang="en-US" dirty="0">
                <a:latin typeface="Book Antiqua" panose="02040602050305030304" pitchFamily="18" charset="0"/>
              </a:rPr>
              <a:t>Their tripled size encapsulates a hole.</a:t>
            </a:r>
          </a:p>
          <a:p>
            <a:r>
              <a:rPr lang="en-US" dirty="0">
                <a:latin typeface="Book Antiqua" panose="02040602050305030304" pitchFamily="18" charset="0"/>
              </a:rPr>
              <a:t>How else could 12 reach 20 as their goal?</a:t>
            </a:r>
          </a:p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The three solutions shown are just a start.</a:t>
            </a:r>
          </a:p>
          <a:p>
            <a:r>
              <a:rPr lang="en-US" dirty="0">
                <a:latin typeface="Book Antiqua" panose="02040602050305030304" pitchFamily="18" charset="0"/>
              </a:rPr>
              <a:t>Don’t rest until you’ve modeled every part.</a:t>
            </a:r>
          </a:p>
          <a:p>
            <a:r>
              <a:rPr lang="en-US" dirty="0">
                <a:latin typeface="Book Antiqua" panose="02040602050305030304" pitchFamily="18" charset="0"/>
              </a:rPr>
              <a:t>Observe, what’s more, that no twins ever meet.</a:t>
            </a:r>
          </a:p>
          <a:p>
            <a:r>
              <a:rPr lang="en-US" dirty="0">
                <a:latin typeface="Book Antiqua" panose="02040602050305030304" pitchFamily="18" charset="0"/>
              </a:rPr>
              <a:t>That makes success of solving extra sweet.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284B89-05E4-7948-D6C1-8E531014A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888" y="4991765"/>
            <a:ext cx="4106153" cy="12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3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2C7A6-0914-F006-D790-0D6E2F1B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216" y="1185383"/>
            <a:ext cx="1947959" cy="1229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7E0B4-ED47-DCFB-E406-8EDCC556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38" y="1194818"/>
            <a:ext cx="2159346" cy="1246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E87AC4-2744-68E3-DE7A-9D2757ED60D6}"/>
              </a:ext>
            </a:extLst>
          </p:cNvPr>
          <p:cNvSpPr txBox="1"/>
          <p:nvPr/>
        </p:nvSpPr>
        <p:spPr>
          <a:xfrm>
            <a:off x="3904201" y="1194674"/>
            <a:ext cx="5169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The alphabet a sense of beauty gives,</a:t>
            </a:r>
          </a:p>
          <a:p>
            <a:r>
              <a:rPr lang="en-US" dirty="0">
                <a:latin typeface="Book Antiqua" panose="02040602050305030304" pitchFamily="18" charset="0"/>
              </a:rPr>
              <a:t>For speech joins minds of everyone who lives.</a:t>
            </a:r>
          </a:p>
          <a:p>
            <a:r>
              <a:rPr lang="en-US" dirty="0">
                <a:latin typeface="Book Antiqua" panose="02040602050305030304" pitchFamily="18" charset="0"/>
              </a:rPr>
              <a:t>Each shape a sound begets to wake a thought</a:t>
            </a:r>
          </a:p>
          <a:p>
            <a:r>
              <a:rPr lang="en-US" dirty="0">
                <a:latin typeface="Book Antiqua" panose="02040602050305030304" pitchFamily="18" charset="0"/>
              </a:rPr>
              <a:t>And Rhombi Jr.’s twelve each letter caught.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F59E8-0B13-74FC-3976-5A3DE6C77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002" y="2823713"/>
            <a:ext cx="9299275" cy="36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087A1C-EED5-41A5-A0AD-AD835DB24561}"/>
              </a:ext>
            </a:extLst>
          </p:cNvPr>
          <p:cNvGrpSpPr/>
          <p:nvPr/>
        </p:nvGrpSpPr>
        <p:grpSpPr>
          <a:xfrm rot="16200000">
            <a:off x="1480315" y="938925"/>
            <a:ext cx="3855450" cy="5846262"/>
            <a:chOff x="0" y="0"/>
            <a:chExt cx="5797284" cy="823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265673-7070-4F73-A8B6-E4E5579B6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4" y="0"/>
              <a:ext cx="2605405" cy="25768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E65E78-AC26-4849-A376-68A7565C2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94" y="2831690"/>
              <a:ext cx="2521585" cy="2508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34A67A-45EF-4634-BC49-B4BE69156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63381"/>
              <a:ext cx="2576195" cy="25761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588B5-9AF4-495F-B3C0-23F2F04CC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645" y="0"/>
              <a:ext cx="2534920" cy="25076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9506C8-BF71-4C33-B684-FC8F9A790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639" y="2890684"/>
              <a:ext cx="2493645" cy="2465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D6616B-201C-4C78-A450-AFDFCB60E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645" y="5663381"/>
              <a:ext cx="2546985" cy="2576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45A29DC-9705-47DE-8AD2-89E9CD2380DE}"/>
              </a:ext>
            </a:extLst>
          </p:cNvPr>
          <p:cNvSpPr txBox="1"/>
          <p:nvPr/>
        </p:nvSpPr>
        <p:spPr>
          <a:xfrm>
            <a:off x="10447323" y="6223553"/>
            <a:ext cx="1439876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Script MT Bold" panose="03040602040607080904" pitchFamily="66" charset="0"/>
                <a:ea typeface="Calibri" panose="020F0502020204030204" pitchFamily="34" charset="0"/>
                <a:cs typeface="Arial" panose="020B0604020202020204" pitchFamily="34" charset="0"/>
              </a:rPr>
              <a:t>Kate Jones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3AF88-930E-E497-FFBD-6212141A81B5}"/>
              </a:ext>
            </a:extLst>
          </p:cNvPr>
          <p:cNvSpPr txBox="1"/>
          <p:nvPr/>
        </p:nvSpPr>
        <p:spPr>
          <a:xfrm>
            <a:off x="2999232" y="1851814"/>
            <a:ext cx="8887967" cy="4724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Two to the fourth, times three cool hues,</a:t>
            </a:r>
            <a:endParaRPr lang="en-US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Triangles delight your views</a:t>
            </a:r>
            <a:endParaRPr lang="en-US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With kaleidoscope-like twists and turns:</a:t>
            </a:r>
            <a:endParaRPr lang="en-US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For symmetry our </a:t>
            </a:r>
            <a:r>
              <a:rPr lang="en-US" sz="180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spirit yearns. </a:t>
            </a:r>
            <a:endParaRPr lang="en-US" sz="1800" dirty="0">
              <a:effectLst/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Book Antiqua" panose="0204060205030503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These be a pinnacle of art design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As 50 triangles with colors fine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In lively geometric rhythm dance.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Their symmetries the eyes and mind entrance.</a:t>
            </a: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Now you create infinity that sings,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And give your own imagination wings.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5433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Then play for two to four a scoring game</a:t>
            </a:r>
            <a:endParaRPr lang="en-US" sz="18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           			              Where no two moves or patterns are the same.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546475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effectLst/>
              <a:latin typeface="Book Antiqua" panose="020406020503050303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FD521A-2A08-EC4E-A488-C1F2F7F1B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869" y="628675"/>
            <a:ext cx="4502989" cy="10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677DD1-E5FF-64D0-83EF-6EA14BAE3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20" y="590309"/>
            <a:ext cx="11438626" cy="634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16277B-309F-2585-DD73-6613B2CB9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370" y="590309"/>
            <a:ext cx="3382601" cy="11574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A5811-E22A-9D96-FAC1-685B3EDA2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282" y="4597063"/>
            <a:ext cx="621102" cy="258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A5EED-6D6F-C7FD-6015-0B06CAC03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040" y="596487"/>
            <a:ext cx="6012611" cy="63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9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BFA62C3-2217-6E0A-79D0-FAD1B997D0A7}"/>
              </a:ext>
            </a:extLst>
          </p:cNvPr>
          <p:cNvSpPr txBox="1"/>
          <p:nvPr/>
        </p:nvSpPr>
        <p:spPr>
          <a:xfrm>
            <a:off x="3900668" y="821801"/>
            <a:ext cx="54285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Ah, alphabets that render language visible</a:t>
            </a:r>
          </a:p>
          <a:p>
            <a:r>
              <a:rPr lang="en-US" dirty="0">
                <a:latin typeface="Book Antiqua" panose="02040602050305030304" pitchFamily="18" charset="0"/>
              </a:rPr>
              <a:t>Preserve a jest and make it risible.</a:t>
            </a:r>
          </a:p>
          <a:p>
            <a:r>
              <a:rPr lang="en-US" dirty="0">
                <a:latin typeface="Book Antiqua" panose="02040602050305030304" pitchFamily="18" charset="0"/>
              </a:rPr>
              <a:t>The Crab forms letters where their edges match,</a:t>
            </a:r>
          </a:p>
          <a:p>
            <a:r>
              <a:rPr lang="en-US" dirty="0">
                <a:latin typeface="Book Antiqua" panose="02040602050305030304" pitchFamily="18" charset="0"/>
              </a:rPr>
              <a:t>And tilts in merry muddles every patch and batch.</a:t>
            </a:r>
          </a:p>
          <a:p>
            <a:endParaRPr lang="en-US" dirty="0">
              <a:latin typeface="Book Antiqua" panose="0204060205030503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3B7EF-AA58-C15B-B0A6-407B5C621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835" y="2719443"/>
            <a:ext cx="8784329" cy="3540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EA425-C555-2611-6BEE-5718F9508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42" y="688161"/>
            <a:ext cx="2286000" cy="17511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920992-C73F-AEB8-6DDA-380A6BB10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660" y="632063"/>
            <a:ext cx="1551007" cy="18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2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BC6026-BDF4-4F17-9B97-9A37D45292AC}"/>
              </a:ext>
            </a:extLst>
          </p:cNvPr>
          <p:cNvSpPr txBox="1"/>
          <p:nvPr/>
        </p:nvSpPr>
        <p:spPr>
          <a:xfrm>
            <a:off x="1197550" y="717205"/>
            <a:ext cx="3241428" cy="658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Tri-Chex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B23016-121C-4AA9-BD76-503AC3015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534" y="856863"/>
            <a:ext cx="256659" cy="189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9D8665-34A1-474C-88FE-2FEE24E52173}"/>
              </a:ext>
            </a:extLst>
          </p:cNvPr>
          <p:cNvSpPr txBox="1"/>
          <p:nvPr/>
        </p:nvSpPr>
        <p:spPr>
          <a:xfrm>
            <a:off x="10217779" y="6165373"/>
            <a:ext cx="1845267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800" i="1" dirty="0">
                <a:effectLst/>
                <a:latin typeface="Script MT Bold" panose="03040602040607080904" pitchFamily="66" charset="0"/>
                <a:ea typeface="Calibri" panose="020F0502020204030204" pitchFamily="34" charset="0"/>
                <a:cs typeface="Arial" panose="020B0604020202020204" pitchFamily="34" charset="0"/>
              </a:rPr>
              <a:t>Kate Jones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796A0-2241-C616-23C5-42FA76456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86" y="1399963"/>
            <a:ext cx="4203807" cy="37640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2F5E97-580C-E8E2-7699-E9E5A1555931}"/>
              </a:ext>
            </a:extLst>
          </p:cNvPr>
          <p:cNvSpPr txBox="1"/>
          <p:nvPr/>
        </p:nvSpPr>
        <p:spPr>
          <a:xfrm>
            <a:off x="6096000" y="2608741"/>
            <a:ext cx="54605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143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Midst triangles the dancing squares align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1143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Like little huts that checkered rows define.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1143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tiles are tetrasnubs, of four parts built, 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 indent="11430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 ‘round each node five different parts may tilt.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171450" marR="0" indent="-5715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overlapping ovals, end to end,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171450" marR="0" indent="-57150" eaLnBrk="0" hangingPunct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Flocks of pretty parachutes descend.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C14A74-C98F-854A-ED36-F1335C5B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657" y="856863"/>
            <a:ext cx="4632385" cy="1431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5209C-90C1-A27B-938D-0FE358282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363" y="4604738"/>
            <a:ext cx="2424023" cy="1423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5596D-F856-CBAF-68FD-A1F2CE9F6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532" y="5316417"/>
            <a:ext cx="5460521" cy="108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59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80DE66-015C-4F61-914C-E9774CEE7C0C}"/>
              </a:ext>
            </a:extLst>
          </p:cNvPr>
          <p:cNvSpPr txBox="1"/>
          <p:nvPr/>
        </p:nvSpPr>
        <p:spPr>
          <a:xfrm>
            <a:off x="1058227" y="478790"/>
            <a:ext cx="3979545" cy="658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Triangoes  Jr.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8C3DB-05BE-4FB9-92D5-FC99B8988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356" y="636796"/>
            <a:ext cx="257124" cy="1897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E441CC-AC3C-4B6D-8E22-1BC00D66D084}"/>
              </a:ext>
            </a:extLst>
          </p:cNvPr>
          <p:cNvSpPr txBox="1"/>
          <p:nvPr/>
        </p:nvSpPr>
        <p:spPr>
          <a:xfrm>
            <a:off x="5444836" y="6415472"/>
            <a:ext cx="6600155" cy="374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Script MT Bold" panose="030406020406070809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David Smith, Craig Kaplan, Joseph Myers, Chaim Goodman-Strauss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454AF7-AC46-0FA8-E61A-42BF11BD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78" y="442528"/>
            <a:ext cx="4172141" cy="1243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66F00-5842-B479-F744-B6ED58D6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93" y="1863089"/>
            <a:ext cx="2317388" cy="198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2A5086-0BF3-1164-95F2-DF05C95F6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2233" y="1863088"/>
            <a:ext cx="2118046" cy="1980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586C29-9E34-967F-F3D1-741278ACC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616809" y="3870724"/>
            <a:ext cx="2118754" cy="2317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151510-C51E-5958-C290-7F50AE80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3104" y="442528"/>
            <a:ext cx="3379552" cy="2697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5A5D0F-8C03-E475-0FC1-DE67F76382AA}"/>
              </a:ext>
            </a:extLst>
          </p:cNvPr>
          <p:cNvSpPr txBox="1"/>
          <p:nvPr/>
        </p:nvSpPr>
        <p:spPr>
          <a:xfrm>
            <a:off x="5948991" y="3312019"/>
            <a:ext cx="53147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Through centuries of searching mankind’s lore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 find one shape whose power we explore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 infinitely fill the planar void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Has left astonished solvers overjoyed.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 have produced a tile, first on this earth.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Proves human intellect’s long-nurtured birth.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Though nonsymmetric, paired it mirrors fair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In endless couplings golden ratio’s share.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Behold the chaos of its free array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Book Antiqua" panose="020406020503050303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Exquisite in kaleidoscopic play.</a:t>
            </a:r>
            <a:endParaRPr lang="en-US" sz="1600" dirty="0">
              <a:effectLst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CD0DE46-2611-E36A-663E-F47641FFD8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849" y="478790"/>
            <a:ext cx="1051107" cy="12262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B19FF4-7197-981F-6C97-D26721081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2761" y="3970040"/>
            <a:ext cx="2216989" cy="21048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0D5E769-2F36-73CA-921F-2E263BB3A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509697" y="840310"/>
            <a:ext cx="2341075" cy="19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8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9790</TotalTime>
  <Words>793</Words>
  <Application>Microsoft Office PowerPoint</Application>
  <PresentationFormat>Widescreen</PresentationFormat>
  <Paragraphs>111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 Black</vt:lpstr>
      <vt:lpstr>Arial Rounded MT Bold</vt:lpstr>
      <vt:lpstr>Bodoni MT Black</vt:lpstr>
      <vt:lpstr>Book Antiqua</vt:lpstr>
      <vt:lpstr>Calibri</vt:lpstr>
      <vt:lpstr>Calibri Light</vt:lpstr>
      <vt:lpstr>Cambria</vt:lpstr>
      <vt:lpstr>Georgia</vt:lpstr>
      <vt:lpstr>Script MT Bold</vt:lpstr>
      <vt:lpstr>Office Theme</vt:lpstr>
      <vt:lpstr>“Leaning”  Symmetries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Sweet Symmetries</dc:title>
  <dc:creator>Kate</dc:creator>
  <cp:lastModifiedBy>Kate Jones</cp:lastModifiedBy>
  <cp:revision>53</cp:revision>
  <dcterms:created xsi:type="dcterms:W3CDTF">2021-06-06T10:29:36Z</dcterms:created>
  <dcterms:modified xsi:type="dcterms:W3CDTF">2024-07-15T03:43:38Z</dcterms:modified>
</cp:coreProperties>
</file>